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3" r:id="rId10"/>
    <p:sldId id="264" r:id="rId11"/>
    <p:sldId id="271" r:id="rId12"/>
    <p:sldId id="266" r:id="rId13"/>
    <p:sldId id="269" r:id="rId14"/>
    <p:sldId id="267" r:id="rId15"/>
    <p:sldId id="272" r:id="rId16"/>
    <p:sldId id="270" r:id="rId17"/>
    <p:sldId id="273" r:id="rId18"/>
    <p:sldId id="268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CE3B7-F3AE-4313-A075-37666B225CCD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99A69-99A4-4ED6-9E60-8107AB804B4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A647-2295-4EF5-9554-499D349A6026}" type="datetime1">
              <a:rPr lang="es-ES" smtClean="0"/>
              <a:pPr/>
              <a:t>12/07/2011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3702-8646-40E0-9FE5-11CA5846950C}" type="datetime1">
              <a:rPr lang="es-ES" smtClean="0"/>
              <a:pPr/>
              <a:t>12/07/2011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C563-5E7E-4983-8382-8B068D57F6F6}" type="datetime1">
              <a:rPr lang="es-ES" smtClean="0"/>
              <a:pPr/>
              <a:t>12/07/2011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15F3-2C49-4496-A372-86F74FCD97E9}" type="datetime1">
              <a:rPr lang="es-ES" smtClean="0"/>
              <a:pPr/>
              <a:t>12/07/2011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93F8-C6C0-47A6-B7BE-52955B6F8898}" type="datetime1">
              <a:rPr lang="es-ES" smtClean="0"/>
              <a:pPr/>
              <a:t>12/07/2011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170A-6070-47C4-8DFA-26C327843455}" type="datetime1">
              <a:rPr lang="es-ES" smtClean="0"/>
              <a:pPr/>
              <a:t>12/07/2011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C602-D7D8-4928-AF54-BD7B725497A2}" type="datetime1">
              <a:rPr lang="es-ES" smtClean="0"/>
              <a:pPr/>
              <a:t>12/07/2011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A8D1-CCD7-46E5-8D57-B144F06B066A}" type="datetime1">
              <a:rPr lang="es-ES" smtClean="0"/>
              <a:pPr/>
              <a:t>12/07/2011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53EE-0778-4DD2-B986-4B33B8B3C4B7}" type="datetime1">
              <a:rPr lang="es-ES" smtClean="0"/>
              <a:pPr/>
              <a:t>12/07/2011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99A5-837E-4F67-B3C0-5DA2A4033C4C}" type="datetime1">
              <a:rPr lang="es-ES" smtClean="0"/>
              <a:pPr/>
              <a:t>12/07/2011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957F-8055-4638-BBC8-846C3454455C}" type="datetime1">
              <a:rPr lang="es-ES" smtClean="0"/>
              <a:pPr/>
              <a:t>12/07/2011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52183-DA43-46A5-9E18-7054A6E63B88}" type="datetime1">
              <a:rPr lang="es-ES" smtClean="0"/>
              <a:pPr/>
              <a:t>12/07/2011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PLE'11, July 11-13, Southampton, UK #PLE_SOU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twitter/@jminguillona" TargetMode="External"/><Relationship Id="rId2" Type="http://schemas.openxmlformats.org/officeDocument/2006/relationships/hyperlink" Target="mailto:jminguillona@uo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escochair-elearning.uoc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979763"/>
          </a:xfrm>
        </p:spPr>
        <p:txBody>
          <a:bodyPr>
            <a:noAutofit/>
          </a:bodyPr>
          <a:lstStyle/>
          <a:p>
            <a:r>
              <a:rPr lang="en-US" sz="4800" dirty="0" smtClean="0"/>
              <a:t>From institutional repositories to personal collections of learning resources</a:t>
            </a:r>
            <a:endParaRPr lang="en-US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736304"/>
          </a:xfrm>
        </p:spPr>
        <p:txBody>
          <a:bodyPr>
            <a:normAutofit fontScale="92500" lnSpcReduction="20000"/>
          </a:bodyPr>
          <a:lstStyle/>
          <a:p>
            <a:r>
              <a:rPr lang="ca-ES" dirty="0" smtClean="0">
                <a:solidFill>
                  <a:schemeClr val="tx1"/>
                </a:solidFill>
              </a:rPr>
              <a:t>Julià Minguillón</a:t>
            </a:r>
            <a:r>
              <a:rPr lang="ca-ES" baseline="30000" dirty="0" smtClean="0"/>
              <a:t>1,2</a:t>
            </a:r>
            <a:r>
              <a:rPr lang="ca-ES" dirty="0" smtClean="0"/>
              <a:t>, </a:t>
            </a:r>
            <a:r>
              <a:rPr lang="ca-ES" dirty="0" smtClean="0">
                <a:solidFill>
                  <a:schemeClr val="tx1"/>
                </a:solidFill>
              </a:rPr>
              <a:t>Jordi Conesa</a:t>
            </a:r>
            <a:r>
              <a:rPr lang="ca-ES" baseline="30000" dirty="0" smtClean="0"/>
              <a:t>1</a:t>
            </a:r>
          </a:p>
          <a:p>
            <a:r>
              <a:rPr lang="ca-ES" baseline="30000" dirty="0" smtClean="0"/>
              <a:t>1</a:t>
            </a:r>
            <a:r>
              <a:rPr lang="ca-ES" sz="3000" i="1" dirty="0" smtClean="0"/>
              <a:t>Computer </a:t>
            </a:r>
            <a:r>
              <a:rPr lang="ca-ES" sz="3000" i="1" dirty="0" err="1" smtClean="0"/>
              <a:t>Science</a:t>
            </a:r>
            <a:r>
              <a:rPr lang="ca-ES" sz="3000" i="1" dirty="0" smtClean="0"/>
              <a:t>, </a:t>
            </a:r>
            <a:r>
              <a:rPr lang="ca-ES" sz="3000" i="1" dirty="0" err="1" smtClean="0"/>
              <a:t>Multimedia</a:t>
            </a:r>
            <a:r>
              <a:rPr lang="ca-ES" sz="3000" i="1" dirty="0" smtClean="0"/>
              <a:t> and </a:t>
            </a:r>
            <a:r>
              <a:rPr lang="ca-ES" sz="3000" i="1" dirty="0" err="1" smtClean="0"/>
              <a:t>Telecommunication</a:t>
            </a:r>
            <a:r>
              <a:rPr lang="ca-ES" sz="3000" i="1" dirty="0" smtClean="0"/>
              <a:t> </a:t>
            </a:r>
            <a:r>
              <a:rPr lang="ca-ES" sz="3000" i="1" dirty="0" err="1" smtClean="0"/>
              <a:t>Studies</a:t>
            </a:r>
            <a:endParaRPr lang="ca-ES" i="1" dirty="0" smtClean="0"/>
          </a:p>
          <a:p>
            <a:r>
              <a:rPr lang="ca-ES" baseline="30000" dirty="0" smtClean="0"/>
              <a:t>2</a:t>
            </a:r>
            <a:r>
              <a:rPr lang="ca-ES" sz="3000" i="1" dirty="0" smtClean="0"/>
              <a:t>UNESCO </a:t>
            </a:r>
            <a:r>
              <a:rPr lang="ca-ES" sz="3000" i="1" dirty="0" err="1" smtClean="0"/>
              <a:t>Chair</a:t>
            </a:r>
            <a:r>
              <a:rPr lang="ca-ES" sz="3000" i="1" dirty="0" smtClean="0"/>
              <a:t> in </a:t>
            </a:r>
            <a:r>
              <a:rPr lang="ca-ES" sz="3000" i="1" dirty="0" err="1" smtClean="0"/>
              <a:t>e-Learning</a:t>
            </a:r>
            <a:endParaRPr lang="ca-ES" i="1" dirty="0" smtClean="0"/>
          </a:p>
          <a:p>
            <a:r>
              <a:rPr lang="ca-ES" dirty="0" smtClean="0"/>
              <a:t>Universitat Oberta de Catalunya</a:t>
            </a:r>
          </a:p>
          <a:p>
            <a:r>
              <a:rPr lang="ca-ES" dirty="0" smtClean="0"/>
              <a:t>Barcelona, Spain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gatekeeper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delicious account + RSS / API bots</a:t>
            </a:r>
          </a:p>
          <a:p>
            <a:r>
              <a:rPr lang="en-US" dirty="0" smtClean="0"/>
              <a:t>Specialized / thematic (i.e. Statistics, OERs)</a:t>
            </a:r>
          </a:p>
          <a:p>
            <a:r>
              <a:rPr lang="en-US" dirty="0" smtClean="0"/>
              <a:t>Maintain a collection sharing the same </a:t>
            </a:r>
            <a:r>
              <a:rPr lang="en-US" dirty="0" err="1" smtClean="0"/>
              <a:t>hashtag</a:t>
            </a:r>
            <a:r>
              <a:rPr lang="en-US" dirty="0" smtClean="0"/>
              <a:t> (i.e. #</a:t>
            </a:r>
            <a:r>
              <a:rPr lang="en-US" dirty="0" err="1" smtClean="0"/>
              <a:t>metaoer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Provides learners with selected resources</a:t>
            </a:r>
          </a:p>
          <a:p>
            <a:r>
              <a:rPr lang="en-US" dirty="0" smtClean="0"/>
              <a:t>Analyzes the community of practice and reintroduces knowledge as recommendations: new resources, tags, expert users, …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resources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637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teacher maintains a collection of resources for a given subject in </a:t>
            </a:r>
            <a:r>
              <a:rPr lang="en-US" dirty="0" err="1" smtClean="0"/>
              <a:t>DSpace</a:t>
            </a:r>
            <a:r>
              <a:rPr lang="en-US" dirty="0" smtClean="0"/>
              <a:t> + delicious</a:t>
            </a:r>
          </a:p>
          <a:p>
            <a:r>
              <a:rPr lang="en-US" dirty="0" smtClean="0"/>
              <a:t>Learners are aware of the RSS of the collection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bot</a:t>
            </a:r>
            <a:r>
              <a:rPr lang="en-US" dirty="0" smtClean="0"/>
              <a:t> searches resources for a given #</a:t>
            </a:r>
            <a:r>
              <a:rPr lang="en-US" dirty="0" err="1" smtClean="0"/>
              <a:t>hashtag</a:t>
            </a:r>
            <a:r>
              <a:rPr lang="en-US" dirty="0" smtClean="0"/>
              <a:t> proposed by all users (learners, teachers, any)</a:t>
            </a:r>
          </a:p>
          <a:p>
            <a:r>
              <a:rPr lang="en-US" dirty="0" smtClean="0"/>
              <a:t>It analyzes tags from all users sharing such resource and proposes a possible description</a:t>
            </a:r>
          </a:p>
          <a:p>
            <a:r>
              <a:rPr lang="en-US" dirty="0" smtClean="0"/>
              <a:t>The teacher decides whether such new resource can be part of the collection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#</a:t>
            </a:r>
            <a:r>
              <a:rPr lang="en-US" dirty="0" err="1" smtClean="0"/>
              <a:t>metaOER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UOC UNESCO Chair in e-Learning</a:t>
            </a:r>
          </a:p>
          <a:p>
            <a:r>
              <a:rPr lang="en-US" dirty="0" smtClean="0"/>
              <a:t>OER evangelization: courses, workshops, …</a:t>
            </a:r>
          </a:p>
          <a:p>
            <a:r>
              <a:rPr lang="en-US" dirty="0" smtClean="0"/>
              <a:t>Collection of Open Resources on Open Educational Resources</a:t>
            </a:r>
          </a:p>
          <a:p>
            <a:r>
              <a:rPr lang="en-US" dirty="0" smtClean="0"/>
              <a:t>Categories: awareness, open formats, metadata, licenses, software, repositories</a:t>
            </a:r>
          </a:p>
          <a:p>
            <a:r>
              <a:rPr lang="en-US" dirty="0" smtClean="0"/>
              <a:t>Resources tagged with #</a:t>
            </a:r>
            <a:r>
              <a:rPr lang="en-US" dirty="0" err="1" smtClean="0"/>
              <a:t>metaoer</a:t>
            </a:r>
            <a:r>
              <a:rPr lang="en-US" dirty="0" smtClean="0"/>
              <a:t> are considered to become part of the collection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pilot experiences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virtual course on OERs (May 2011):</a:t>
            </a:r>
          </a:p>
          <a:p>
            <a:pPr lvl="1"/>
            <a:r>
              <a:rPr lang="en-US" dirty="0" smtClean="0"/>
              <a:t>40 students (teachers)</a:t>
            </a:r>
            <a:r>
              <a:rPr lang="en-US" dirty="0"/>
              <a:t> </a:t>
            </a:r>
            <a:r>
              <a:rPr lang="en-US" dirty="0" smtClean="0"/>
              <a:t> →  23 active</a:t>
            </a:r>
          </a:p>
          <a:p>
            <a:pPr lvl="1"/>
            <a:r>
              <a:rPr lang="en-US" dirty="0" smtClean="0"/>
              <a:t>Only 4 had a delicious account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Workshop on OERs (July 2011):</a:t>
            </a:r>
          </a:p>
          <a:p>
            <a:pPr lvl="1"/>
            <a:r>
              <a:rPr lang="en-US" dirty="0" smtClean="0"/>
              <a:t>90 attendees  →  50 participated in the survey</a:t>
            </a:r>
          </a:p>
          <a:p>
            <a:pPr lvl="1"/>
            <a:r>
              <a:rPr lang="en-US" dirty="0" smtClean="0"/>
              <a:t>14 use delicious</a:t>
            </a:r>
          </a:p>
          <a:p>
            <a:pPr lvl="1"/>
            <a:r>
              <a:rPr lang="en-US" dirty="0" smtClean="0"/>
              <a:t>Only 9 “use” the institutional repository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(I)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reality is not so 2.0:</a:t>
            </a:r>
          </a:p>
          <a:p>
            <a:pPr lvl="1"/>
            <a:r>
              <a:rPr lang="en-US" dirty="0" smtClean="0"/>
              <a:t>Only a few users share resources in delicious</a:t>
            </a:r>
          </a:p>
          <a:p>
            <a:pPr lvl="1"/>
            <a:r>
              <a:rPr lang="en-US" dirty="0" smtClean="0"/>
              <a:t>Even less users edit Wikipedia pages</a:t>
            </a:r>
          </a:p>
          <a:p>
            <a:pPr lvl="1"/>
            <a:r>
              <a:rPr lang="en-US" dirty="0" smtClean="0"/>
              <a:t>The number of resources in other languages than English is small</a:t>
            </a:r>
          </a:p>
          <a:p>
            <a:r>
              <a:rPr lang="en-US" dirty="0" smtClean="0"/>
              <a:t>Users need to be trained to use delicious and become Wikipedia editors</a:t>
            </a:r>
          </a:p>
          <a:p>
            <a:r>
              <a:rPr lang="en-US" dirty="0" smtClean="0"/>
              <a:t>Some learners prefer the 1.0 model!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(II)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Analyzing tags cannot be done “online”</a:t>
            </a:r>
          </a:p>
          <a:p>
            <a:r>
              <a:rPr lang="en-US" dirty="0" smtClean="0"/>
              <a:t>Users need to share some predetermined vocabularies</a:t>
            </a:r>
          </a:p>
          <a:p>
            <a:r>
              <a:rPr lang="en-US" dirty="0" smtClean="0"/>
              <a:t>The gatekeeper cannot be intrusive</a:t>
            </a:r>
          </a:p>
          <a:p>
            <a:r>
              <a:rPr lang="en-US" dirty="0" smtClean="0"/>
              <a:t>The teacher needs to supervise the job done by the gatekeeper</a:t>
            </a:r>
          </a:p>
          <a:p>
            <a:r>
              <a:rPr lang="en-US" dirty="0" smtClean="0"/>
              <a:t>A second </a:t>
            </a:r>
            <a:r>
              <a:rPr lang="en-US" dirty="0" err="1" smtClean="0"/>
              <a:t>bot</a:t>
            </a:r>
            <a:r>
              <a:rPr lang="en-US" dirty="0" smtClean="0"/>
              <a:t> could connect the delicious collection with </a:t>
            </a:r>
            <a:r>
              <a:rPr lang="en-US" dirty="0" err="1" smtClean="0"/>
              <a:t>DSpace</a:t>
            </a:r>
            <a:r>
              <a:rPr lang="en-US" dirty="0" smtClean="0"/>
              <a:t> automatically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Implement all bots</a:t>
            </a:r>
          </a:p>
          <a:p>
            <a:r>
              <a:rPr lang="en-US" dirty="0" smtClean="0"/>
              <a:t>Add services on top of </a:t>
            </a:r>
            <a:r>
              <a:rPr lang="en-US" dirty="0" err="1" smtClean="0"/>
              <a:t>DSpace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add a comment, rate, make favorite, subscribe, …</a:t>
            </a:r>
          </a:p>
          <a:p>
            <a:r>
              <a:rPr lang="en-US" dirty="0" smtClean="0"/>
              <a:t>Better support for multimedia and other non-document resources (i.e. streaming)</a:t>
            </a:r>
          </a:p>
          <a:p>
            <a:r>
              <a:rPr lang="en-US" dirty="0" smtClean="0"/>
              <a:t>Integrate the system in the virtual classroom (VLE) as well as a widget (PLE)</a:t>
            </a:r>
          </a:p>
          <a:p>
            <a:r>
              <a:rPr lang="en-US" i="1" dirty="0" smtClean="0"/>
              <a:t>Anything else?</a:t>
            </a:r>
          </a:p>
          <a:p>
            <a:endParaRPr lang="en-U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few sentences…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provide learners with everything they need, they adopt passive roles</a:t>
            </a:r>
          </a:p>
          <a:p>
            <a:r>
              <a:rPr lang="en-US" dirty="0" smtClean="0"/>
              <a:t>If teachers arrange everything in advance, they adopt passive roles</a:t>
            </a:r>
          </a:p>
          <a:p>
            <a:r>
              <a:rPr lang="en-US" dirty="0" smtClean="0"/>
              <a:t>Open Educational Resources are out there</a:t>
            </a:r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smtClean="0"/>
              <a:t>search, discover, tag, share, use</a:t>
            </a:r>
          </a:p>
          <a:p>
            <a:r>
              <a:rPr lang="en-US" dirty="0" smtClean="0"/>
              <a:t>The PLE is just a combination of existing tools and some bots that help </a:t>
            </a:r>
            <a:r>
              <a:rPr lang="en-US" smtClean="0"/>
              <a:t>to automate </a:t>
            </a:r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  <a:defRPr/>
            </a:pPr>
            <a:r>
              <a:rPr lang="en-US" b="1" dirty="0" smtClean="0"/>
              <a:t>Julià Minguillón</a:t>
            </a:r>
          </a:p>
          <a:p>
            <a:pPr algn="r">
              <a:buNone/>
              <a:defRPr/>
            </a:pPr>
            <a:r>
              <a:rPr lang="en-US" dirty="0" smtClean="0"/>
              <a:t>Computer Science, Multimedia and Telecommunication Studies</a:t>
            </a:r>
          </a:p>
          <a:p>
            <a:pPr algn="r">
              <a:buNone/>
              <a:defRPr/>
            </a:pPr>
            <a:r>
              <a:rPr lang="en-US" dirty="0" smtClean="0"/>
              <a:t>UNESCO Chair in e-Learning</a:t>
            </a:r>
          </a:p>
          <a:p>
            <a:pPr algn="r"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>
                <a:hlinkClick r:id="rId2"/>
              </a:rPr>
              <a:t>jminguillona@uoc.edu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>
                <a:hlinkClick r:id="rId3"/>
              </a:rPr>
              <a:t>twitter/@</a:t>
            </a:r>
            <a:r>
              <a:rPr lang="en-US" dirty="0" err="1" smtClean="0">
                <a:hlinkClick r:id="rId3"/>
              </a:rPr>
              <a:t>jminguillona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>
                <a:hlinkClick r:id="rId4"/>
              </a:rPr>
              <a:t>http://unescochair-elearning.uoc.edu</a:t>
            </a:r>
            <a:endParaRPr lang="en-US" dirty="0"/>
          </a:p>
          <a:p>
            <a:pPr algn="r">
              <a:buNone/>
              <a:defRPr/>
            </a:pPr>
            <a:endParaRPr lang="en-U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UOC Virtual Campus and the institutional repository</a:t>
            </a:r>
          </a:p>
          <a:p>
            <a:r>
              <a:rPr lang="en-US" dirty="0" smtClean="0"/>
              <a:t>Management of learning resources</a:t>
            </a:r>
          </a:p>
          <a:p>
            <a:r>
              <a:rPr lang="en-US" dirty="0" smtClean="0"/>
              <a:t>The gatekeeper</a:t>
            </a:r>
          </a:p>
          <a:p>
            <a:r>
              <a:rPr lang="en-US" dirty="0" smtClean="0"/>
              <a:t>The #</a:t>
            </a:r>
            <a:r>
              <a:rPr lang="en-US" dirty="0" err="1" smtClean="0"/>
              <a:t>metaOER</a:t>
            </a:r>
            <a:r>
              <a:rPr lang="en-US" dirty="0" smtClean="0"/>
              <a:t> project</a:t>
            </a:r>
          </a:p>
          <a:p>
            <a:r>
              <a:rPr lang="en-US" dirty="0" smtClean="0"/>
              <a:t>Preliminary pilot experiences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Future work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Universitat</a:t>
            </a:r>
            <a:r>
              <a:rPr lang="en-US" dirty="0" smtClean="0"/>
              <a:t> </a:t>
            </a:r>
            <a:r>
              <a:rPr lang="en-US" dirty="0" err="1" smtClean="0"/>
              <a:t>Oberta</a:t>
            </a:r>
            <a:r>
              <a:rPr lang="en-US" dirty="0" smtClean="0"/>
              <a:t> de </a:t>
            </a:r>
            <a:r>
              <a:rPr lang="en-US" dirty="0" err="1" smtClean="0"/>
              <a:t>Catalunya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Created in 1994, 200 students  →  &gt; 40000 </a:t>
            </a:r>
          </a:p>
          <a:p>
            <a:r>
              <a:rPr lang="en-US" dirty="0" smtClean="0"/>
              <a:t>Completely virtual (but some F2F evaluation) </a:t>
            </a:r>
          </a:p>
          <a:p>
            <a:r>
              <a:rPr lang="en-US" dirty="0" smtClean="0"/>
              <a:t>Virtual classroom:</a:t>
            </a:r>
          </a:p>
          <a:p>
            <a:pPr lvl="1"/>
            <a:r>
              <a:rPr lang="en-US" dirty="0" smtClean="0"/>
              <a:t>Calendar</a:t>
            </a:r>
          </a:p>
          <a:p>
            <a:pPr lvl="1"/>
            <a:r>
              <a:rPr lang="en-US" dirty="0" smtClean="0"/>
              <a:t>Communication spaces</a:t>
            </a:r>
          </a:p>
          <a:p>
            <a:pPr lvl="1"/>
            <a:r>
              <a:rPr lang="en-US" dirty="0" smtClean="0"/>
              <a:t>Evaluation activities</a:t>
            </a:r>
          </a:p>
          <a:p>
            <a:pPr lvl="1"/>
            <a:r>
              <a:rPr lang="en-US" dirty="0" smtClean="0"/>
              <a:t>Learning resources</a:t>
            </a:r>
          </a:p>
          <a:p>
            <a:r>
              <a:rPr lang="en-US" dirty="0" smtClean="0"/>
              <a:t>Open but monolithic VLE  →  PLE</a:t>
            </a:r>
            <a:r>
              <a:rPr lang="en-US" sz="4000" baseline="30000" dirty="0" smtClean="0"/>
              <a:t>-1</a:t>
            </a:r>
            <a:endParaRPr lang="en-US" baseline="30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repository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637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Open repository: teaching, research and institutional resources</a:t>
            </a:r>
          </a:p>
          <a:p>
            <a:r>
              <a:rPr lang="en-US" dirty="0" err="1" smtClean="0"/>
              <a:t>DSpace</a:t>
            </a:r>
            <a:r>
              <a:rPr lang="en-US" dirty="0" smtClean="0"/>
              <a:t> based:</a:t>
            </a:r>
          </a:p>
          <a:p>
            <a:pPr lvl="1"/>
            <a:r>
              <a:rPr lang="en-US" dirty="0" smtClean="0"/>
              <a:t>Preservation more important than dissemination</a:t>
            </a:r>
          </a:p>
          <a:p>
            <a:pPr lvl="1"/>
            <a:r>
              <a:rPr lang="en-US" dirty="0" smtClean="0"/>
              <a:t>Permanent URLs (handles) + RSS</a:t>
            </a:r>
          </a:p>
          <a:p>
            <a:r>
              <a:rPr lang="en-US" dirty="0" smtClean="0"/>
              <a:t>Managed by librarians, neither teachers nor students…</a:t>
            </a:r>
          </a:p>
          <a:p>
            <a:pPr algn="r">
              <a:buNone/>
            </a:pPr>
            <a:r>
              <a:rPr lang="en-US" dirty="0" smtClean="0"/>
              <a:t>	…but self-archiving is possible</a:t>
            </a:r>
          </a:p>
          <a:p>
            <a:r>
              <a:rPr lang="en-US" dirty="0" smtClean="0"/>
              <a:t>Good for storing, not for searching/browsing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resources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Teachers create collections of learning resources (readings, examples, exercises, …) </a:t>
            </a:r>
          </a:p>
          <a:p>
            <a:r>
              <a:rPr lang="en-US" dirty="0" smtClean="0"/>
              <a:t>But it is not easy to add or change resources</a:t>
            </a:r>
          </a:p>
          <a:p>
            <a:r>
              <a:rPr lang="en-US" dirty="0" smtClean="0"/>
              <a:t>Resources are linked to a given course and are available only from the virtual classroom</a:t>
            </a:r>
          </a:p>
          <a:p>
            <a:r>
              <a:rPr lang="en-US" dirty="0" smtClean="0"/>
              <a:t>Irregular use of all the available resources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Learners adopt a very passive role!!!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in the learning process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en-US" dirty="0" smtClean="0"/>
              <a:t>Do not provide learners with everything they need (they might not need the same!)</a:t>
            </a:r>
          </a:p>
          <a:p>
            <a:r>
              <a:rPr lang="en-US" dirty="0" smtClean="0"/>
              <a:t>Final users (students, teachers) should be able to discover and share new resources</a:t>
            </a:r>
          </a:p>
          <a:p>
            <a:r>
              <a:rPr lang="en-US" dirty="0" smtClean="0"/>
              <a:t>Promote informational competences:</a:t>
            </a:r>
          </a:p>
          <a:p>
            <a:pPr lvl="1"/>
            <a:r>
              <a:rPr lang="en-US" dirty="0" smtClean="0"/>
              <a:t>Searching, filtering, summarizing, sharing</a:t>
            </a:r>
          </a:p>
          <a:p>
            <a:endParaRPr lang="en-US" dirty="0" smtClean="0"/>
          </a:p>
          <a:p>
            <a:r>
              <a:rPr lang="en-US" dirty="0" smtClean="0"/>
              <a:t>Activities are more important than resources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delicious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Social bookmarking web 2.0 service</a:t>
            </a:r>
          </a:p>
          <a:p>
            <a:r>
              <a:rPr lang="en-US" dirty="0" smtClean="0"/>
              <a:t>Large community of users</a:t>
            </a:r>
          </a:p>
          <a:p>
            <a:r>
              <a:rPr lang="en-US" dirty="0" smtClean="0"/>
              <a:t>Users can become “friends”</a:t>
            </a:r>
          </a:p>
          <a:p>
            <a:r>
              <a:rPr lang="en-US" dirty="0" smtClean="0"/>
              <a:t>Triplets: URL, user, {tags}  →  1 / 10 / 100  ratio</a:t>
            </a:r>
          </a:p>
          <a:p>
            <a:r>
              <a:rPr lang="en-US" dirty="0" smtClean="0"/>
              <a:t>Highly connected to Wikipedia and other large repositories (i.e. OCW)</a:t>
            </a:r>
          </a:p>
          <a:p>
            <a:r>
              <a:rPr lang="en-US" dirty="0" smtClean="0"/>
              <a:t>Accessible via API or brute HTML parsing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delicious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delicious search engine and API</a:t>
            </a:r>
          </a:p>
          <a:p>
            <a:r>
              <a:rPr lang="en-US" dirty="0" smtClean="0"/>
              <a:t>Retrieve “all” triplets for a given concept</a:t>
            </a:r>
          </a:p>
          <a:p>
            <a:r>
              <a:rPr lang="en-US" dirty="0" smtClean="0"/>
              <a:t>Discover similar resources:</a:t>
            </a:r>
          </a:p>
          <a:p>
            <a:pPr lvl="1"/>
            <a:r>
              <a:rPr lang="en-US" dirty="0" smtClean="0"/>
              <a:t>Resources clustered by tags</a:t>
            </a:r>
          </a:p>
          <a:p>
            <a:pPr lvl="1"/>
            <a:r>
              <a:rPr lang="en-US" dirty="0" smtClean="0"/>
              <a:t>Resources tagged by “expert” users</a:t>
            </a:r>
          </a:p>
          <a:p>
            <a:r>
              <a:rPr lang="en-US" dirty="0" smtClean="0"/>
              <a:t>Improve descriptions by analyzing tags:</a:t>
            </a:r>
          </a:p>
          <a:p>
            <a:pPr lvl="1"/>
            <a:r>
              <a:rPr lang="en-US" dirty="0" smtClean="0"/>
              <a:t>Misspelling</a:t>
            </a:r>
          </a:p>
          <a:p>
            <a:pPr lvl="1"/>
            <a:r>
              <a:rPr lang="en-US" dirty="0" smtClean="0"/>
              <a:t>Additional tags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use the virtual classroom mechanisms for organizing learning resources</a:t>
            </a:r>
          </a:p>
          <a:p>
            <a:r>
              <a:rPr lang="en-US" dirty="0" smtClean="0"/>
              <a:t>Use the institutional repository to store them</a:t>
            </a:r>
          </a:p>
          <a:p>
            <a:r>
              <a:rPr lang="en-US" dirty="0" smtClean="0"/>
              <a:t>Create small collections using a delicious account with some predetermined tags</a:t>
            </a:r>
          </a:p>
          <a:p>
            <a:r>
              <a:rPr lang="en-US" dirty="0" smtClean="0"/>
              <a:t>Ask learners to use delicious to organize and describe their own personal collections</a:t>
            </a:r>
          </a:p>
          <a:p>
            <a:r>
              <a:rPr lang="en-US" dirty="0" smtClean="0"/>
              <a:t>Use a gatekeeper (a.k.a. gardener) to “tidy up”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PLE'11, July 11-13, Southampton, UK #PLE_SOU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1011</Words>
  <Application>Microsoft Office PowerPoint</Application>
  <PresentationFormat>Presentación en pantalla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From institutional repositories to personal collections of learning resources</vt:lpstr>
      <vt:lpstr>Table of contents</vt:lpstr>
      <vt:lpstr>Universitat Oberta de Catalunya</vt:lpstr>
      <vt:lpstr>Institutional repository</vt:lpstr>
      <vt:lpstr>Learning resources</vt:lpstr>
      <vt:lpstr>Integration in the learning process</vt:lpstr>
      <vt:lpstr>delicious</vt:lpstr>
      <vt:lpstr>Mining delicious</vt:lpstr>
      <vt:lpstr>Our proposal</vt:lpstr>
      <vt:lpstr>The gatekeeper</vt:lpstr>
      <vt:lpstr>Sharing resources</vt:lpstr>
      <vt:lpstr>The #metaOER project</vt:lpstr>
      <vt:lpstr>Preliminary pilot experiences</vt:lpstr>
      <vt:lpstr>Discussion (I)</vt:lpstr>
      <vt:lpstr>Discussion (II)</vt:lpstr>
      <vt:lpstr>Future work</vt:lpstr>
      <vt:lpstr>In a few sentences…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institutional repositories to personal collections of learning resources</dc:title>
  <cp:lastModifiedBy>jminguillona</cp:lastModifiedBy>
  <cp:revision>92</cp:revision>
  <dcterms:modified xsi:type="dcterms:W3CDTF">2011-07-12T09:52:17Z</dcterms:modified>
</cp:coreProperties>
</file>