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329" r:id="rId4"/>
    <p:sldId id="325" r:id="rId5"/>
    <p:sldId id="326" r:id="rId6"/>
    <p:sldId id="327" r:id="rId7"/>
    <p:sldId id="262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30" r:id="rId17"/>
    <p:sldId id="331" r:id="rId18"/>
    <p:sldId id="332" r:id="rId19"/>
    <p:sldId id="333" r:id="rId20"/>
    <p:sldId id="334" r:id="rId21"/>
    <p:sldId id="335" r:id="rId22"/>
    <p:sldId id="336" r:id="rId23"/>
    <p:sldId id="337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77" r:id="rId35"/>
    <p:sldId id="278" r:id="rId36"/>
    <p:sldId id="279" r:id="rId37"/>
    <p:sldId id="280" r:id="rId38"/>
    <p:sldId id="281" r:id="rId39"/>
    <p:sldId id="282" r:id="rId40"/>
    <p:sldId id="283" r:id="rId41"/>
    <p:sldId id="305" r:id="rId42"/>
    <p:sldId id="302" r:id="rId43"/>
    <p:sldId id="261" r:id="rId44"/>
    <p:sldId id="306" r:id="rId4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228B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91" autoAdjust="0"/>
    <p:restoredTop sz="94660"/>
  </p:normalViewPr>
  <p:slideViewPr>
    <p:cSldViewPr>
      <p:cViewPr>
        <p:scale>
          <a:sx n="66" d="100"/>
          <a:sy n="66" d="100"/>
        </p:scale>
        <p:origin x="-1128" y="-8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B287DE7-00F5-457D-B343-E4F752A6307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3E7D25-3CB8-46FE-8012-8D1AE9DB0DEA}" type="slidenum">
              <a:rPr lang="es-ES" smtClean="0"/>
              <a:pPr/>
              <a:t>1</a:t>
            </a:fld>
            <a:endParaRPr lang="es-ES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46B8E4-4C5D-4B31-ABF1-1FDF02606F85}" type="slidenum">
              <a:rPr lang="es-ES"/>
              <a:pPr/>
              <a:t>20</a:t>
            </a:fld>
            <a:endParaRPr lang="es-ES"/>
          </a:p>
        </p:txBody>
      </p:sp>
      <p:sp>
        <p:nvSpPr>
          <p:cNvPr id="153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a-E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4F141E-BF13-4729-850C-98D6650248C8}" type="slidenum">
              <a:rPr lang="es-ES"/>
              <a:pPr/>
              <a:t>21</a:t>
            </a:fld>
            <a:endParaRPr lang="es-ES"/>
          </a:p>
        </p:txBody>
      </p:sp>
      <p:sp>
        <p:nvSpPr>
          <p:cNvPr id="163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a-E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1B00E4-32C4-4448-8452-63BCB2663971}" type="slidenum">
              <a:rPr lang="es-ES"/>
              <a:pPr/>
              <a:t>22</a:t>
            </a:fld>
            <a:endParaRPr lang="es-ES"/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a-E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31AA0C-E0A9-4A92-94A0-D81937985996}" type="slidenum">
              <a:rPr lang="es-ES"/>
              <a:pPr/>
              <a:t>23</a:t>
            </a:fld>
            <a:endParaRPr lang="es-ES"/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a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9E1EBA-1AC5-4F10-B3AC-26D3A7A61024}" type="slidenum">
              <a:rPr lang="es-ES" smtClean="0"/>
              <a:pPr/>
              <a:t>8</a:t>
            </a:fld>
            <a:endParaRPr lang="es-ES" smtClean="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2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25603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564BD0-E5FB-43E9-B901-F05B661E1FF9}" type="slidenum">
              <a:rPr lang="es-ES" smtClean="0"/>
              <a:pPr/>
              <a:t>9</a:t>
            </a:fld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3C3E68-77E7-46AF-A598-1AC61B0B0F6B}" type="slidenum">
              <a:rPr lang="es-ES" smtClean="0"/>
              <a:pPr/>
              <a:t>14</a:t>
            </a:fld>
            <a:endParaRPr lang="es-ES" smtClean="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D5344E-4B5F-4E9F-9711-673C0AC1B692}" type="slidenum">
              <a:rPr lang="es-ES" smtClean="0"/>
              <a:pPr/>
              <a:t>15</a:t>
            </a:fld>
            <a:endParaRPr lang="es-ES" smtClean="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6EE00C-5088-4D2D-ADAE-CD00B1F7A2B7}" type="slidenum">
              <a:rPr lang="es-ES"/>
              <a:pPr/>
              <a:t>16</a:t>
            </a:fld>
            <a:endParaRPr lang="es-ES"/>
          </a:p>
        </p:txBody>
      </p:sp>
      <p:sp>
        <p:nvSpPr>
          <p:cNvPr id="112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a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EA0126-8B22-4EE8-9F1E-A452CE83A86A}" type="slidenum">
              <a:rPr lang="es-ES"/>
              <a:pPr/>
              <a:t>17</a:t>
            </a:fld>
            <a:endParaRPr lang="es-ES"/>
          </a:p>
        </p:txBody>
      </p:sp>
      <p:sp>
        <p:nvSpPr>
          <p:cNvPr id="122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a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4676EB-501D-4346-9096-184D531FA35F}" type="slidenum">
              <a:rPr lang="es-ES"/>
              <a:pPr/>
              <a:t>18</a:t>
            </a:fld>
            <a:endParaRPr lang="es-ES"/>
          </a:p>
        </p:txBody>
      </p:sp>
      <p:sp>
        <p:nvSpPr>
          <p:cNvPr id="133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a-E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FE2C44-BAC2-4C51-B13F-21DE3720CD82}" type="slidenum">
              <a:rPr lang="es-ES"/>
              <a:pPr/>
              <a:t>19</a:t>
            </a:fld>
            <a:endParaRPr lang="es-ES"/>
          </a:p>
        </p:txBody>
      </p:sp>
      <p:sp>
        <p:nvSpPr>
          <p:cNvPr id="143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a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1BD14-43E8-4030-85BE-4BCEF2C9463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B3022-CC67-4A4D-BD32-54AA964FB2D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2CD44-5E5A-4493-926D-B5D38D6682B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E0E16-A8E8-4C1F-937A-AE213D2CB44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C5775-E9DE-404C-80EB-1F6CE7248D1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022C9-D79B-440B-B7DF-A59089ADE45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177B2-6E39-4164-9DD0-3860E5364FF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D9F84-FD94-4CC9-AB6D-8F3160730A8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FBDAB-FA47-4986-874E-10B7E362B59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D7FE9-C9F6-40D4-ABB3-F3302ADE5A3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BBFCB-650C-4E00-85C1-2AE9FC9F561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B794EF1-72C8-4218-898F-76ECB1EB070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eKnowledge/eKnowledge.swf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gsan_cornelio@uoc.ed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aula.blogs.uoc.edu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847013" cy="2235200"/>
          </a:xfrm>
        </p:spPr>
        <p:txBody>
          <a:bodyPr/>
          <a:lstStyle/>
          <a:p>
            <a:r>
              <a:rPr lang="es-ES" b="1" smtClean="0"/>
              <a:t>La docència a l’aula virtual: experiències, innovació i eines per aprendre i ensenyar</a:t>
            </a:r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1 Título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r>
              <a:rPr lang="es-ES" smtClean="0"/>
              <a:t>eKnowledge</a:t>
            </a:r>
          </a:p>
        </p:txBody>
      </p:sp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989138"/>
            <a:ext cx="1949450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12"/>
          <p:cNvPicPr>
            <a:picLocks noChangeAspect="1" noChangeArrowheads="1"/>
          </p:cNvPicPr>
          <p:nvPr/>
        </p:nvPicPr>
        <p:blipFill>
          <a:blip r:embed="rId3" cstate="print">
            <a:lum bright="36000" contrast="-50000"/>
          </a:blip>
          <a:srcRect/>
          <a:stretch>
            <a:fillRect/>
          </a:stretch>
        </p:blipFill>
        <p:spPr bwMode="auto">
          <a:xfrm>
            <a:off x="-36513" y="4005263"/>
            <a:ext cx="1865313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errar llave"/>
          <p:cNvSpPr/>
          <p:nvPr/>
        </p:nvSpPr>
        <p:spPr>
          <a:xfrm>
            <a:off x="1979613" y="1844675"/>
            <a:ext cx="504825" cy="3960813"/>
          </a:xfrm>
          <a:prstGeom prst="rightBrace">
            <a:avLst/>
          </a:prstGeom>
          <a:ln w="38100">
            <a:solidFill>
              <a:srgbClr val="D398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2662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413" y="1700213"/>
            <a:ext cx="653415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12 CuadroTexto"/>
          <p:cNvSpPr txBox="1">
            <a:spLocks noChangeArrowheads="1"/>
          </p:cNvSpPr>
          <p:nvPr/>
        </p:nvSpPr>
        <p:spPr bwMode="auto">
          <a:xfrm>
            <a:off x="827088" y="3284538"/>
            <a:ext cx="484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4000"/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1 Título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9600" cy="1143000"/>
          </a:xfrm>
        </p:spPr>
        <p:txBody>
          <a:bodyPr/>
          <a:lstStyle/>
          <a:p>
            <a:r>
              <a:rPr lang="ca-ES" smtClean="0"/>
              <a:t>eKnowledge: Què Aporta</a:t>
            </a:r>
          </a:p>
        </p:txBody>
      </p:sp>
      <p:sp>
        <p:nvSpPr>
          <p:cNvPr id="27650" name="2 CuadroTexto"/>
          <p:cNvSpPr txBox="1">
            <a:spLocks noChangeArrowheads="1"/>
          </p:cNvSpPr>
          <p:nvPr/>
        </p:nvSpPr>
        <p:spPr bwMode="auto">
          <a:xfrm>
            <a:off x="1331913" y="2924175"/>
            <a:ext cx="2603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a-ES"/>
              <a:t>Suport pel treball offline</a:t>
            </a:r>
          </a:p>
        </p:txBody>
      </p:sp>
      <p:sp>
        <p:nvSpPr>
          <p:cNvPr id="27651" name="3 CuadroTexto"/>
          <p:cNvSpPr txBox="1">
            <a:spLocks noChangeArrowheads="1"/>
          </p:cNvSpPr>
          <p:nvPr/>
        </p:nvSpPr>
        <p:spPr bwMode="auto">
          <a:xfrm>
            <a:off x="7235825" y="2492375"/>
            <a:ext cx="12493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a-ES"/>
              <a:t>etiquetesn</a:t>
            </a:r>
          </a:p>
        </p:txBody>
      </p:sp>
      <p:sp>
        <p:nvSpPr>
          <p:cNvPr id="27652" name="4 CuadroTexto"/>
          <p:cNvSpPr txBox="1">
            <a:spLocks noChangeArrowheads="1"/>
          </p:cNvSpPr>
          <p:nvPr/>
        </p:nvSpPr>
        <p:spPr bwMode="auto">
          <a:xfrm>
            <a:off x="4643438" y="2924175"/>
            <a:ext cx="12493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a-ES"/>
              <a:t>categories</a:t>
            </a:r>
          </a:p>
        </p:txBody>
      </p:sp>
      <p:sp>
        <p:nvSpPr>
          <p:cNvPr id="27653" name="5 CuadroTexto"/>
          <p:cNvSpPr txBox="1">
            <a:spLocks noChangeArrowheads="1"/>
          </p:cNvSpPr>
          <p:nvPr/>
        </p:nvSpPr>
        <p:spPr bwMode="auto">
          <a:xfrm>
            <a:off x="5230813" y="3284538"/>
            <a:ext cx="38782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a-ES"/>
              <a:t>Millor estructuració de la informació:</a:t>
            </a:r>
          </a:p>
          <a:p>
            <a:pPr>
              <a:buFont typeface="Arial" charset="0"/>
              <a:buChar char="•"/>
            </a:pPr>
            <a:r>
              <a:rPr lang="ca-ES"/>
              <a:t>Fòrums</a:t>
            </a:r>
          </a:p>
          <a:p>
            <a:pPr>
              <a:buFont typeface="Arial" charset="0"/>
              <a:buChar char="•"/>
            </a:pPr>
            <a:r>
              <a:rPr lang="ca-ES"/>
              <a:t>Temes</a:t>
            </a:r>
          </a:p>
          <a:p>
            <a:pPr>
              <a:buFont typeface="Arial" charset="0"/>
              <a:buChar char="•"/>
            </a:pPr>
            <a:r>
              <a:rPr lang="ca-ES"/>
              <a:t>Missatges</a:t>
            </a:r>
          </a:p>
        </p:txBody>
      </p:sp>
      <p:sp>
        <p:nvSpPr>
          <p:cNvPr id="27654" name="6 CuadroTexto"/>
          <p:cNvSpPr txBox="1">
            <a:spLocks noChangeArrowheads="1"/>
          </p:cNvSpPr>
          <p:nvPr/>
        </p:nvSpPr>
        <p:spPr bwMode="auto">
          <a:xfrm>
            <a:off x="5724525" y="6021388"/>
            <a:ext cx="19415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a-ES"/>
              <a:t>Més col·laboratiu</a:t>
            </a:r>
          </a:p>
        </p:txBody>
      </p:sp>
      <p:pic>
        <p:nvPicPr>
          <p:cNvPr id="2765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781300"/>
            <a:ext cx="8001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4581525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3573463"/>
            <a:ext cx="11239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8" name="10 CuadroTexto"/>
          <p:cNvSpPr txBox="1">
            <a:spLocks noChangeArrowheads="1"/>
          </p:cNvSpPr>
          <p:nvPr/>
        </p:nvSpPr>
        <p:spPr bwMode="auto">
          <a:xfrm>
            <a:off x="755650" y="4724400"/>
            <a:ext cx="3108325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a-ES"/>
              <a:t>Millor gestió de la informació</a:t>
            </a:r>
          </a:p>
          <a:p>
            <a:pPr>
              <a:buFont typeface="Arial" charset="0"/>
              <a:buChar char="•"/>
            </a:pPr>
            <a:r>
              <a:rPr lang="ca-ES"/>
              <a:t>Favoritos</a:t>
            </a:r>
          </a:p>
          <a:p>
            <a:pPr>
              <a:buFont typeface="Arial" charset="0"/>
              <a:buChar char="•"/>
            </a:pPr>
            <a:r>
              <a:rPr lang="ca-ES"/>
              <a:t>Esborranys</a:t>
            </a:r>
          </a:p>
          <a:p>
            <a:pPr>
              <a:buFont typeface="Arial" charset="0"/>
              <a:buChar char="•"/>
            </a:pPr>
            <a:r>
              <a:rPr lang="ca-ES"/>
              <a:t>Adjunts</a:t>
            </a:r>
          </a:p>
        </p:txBody>
      </p:sp>
      <p:sp>
        <p:nvSpPr>
          <p:cNvPr id="27659" name="11 CuadroTexto"/>
          <p:cNvSpPr txBox="1">
            <a:spLocks noChangeArrowheads="1"/>
          </p:cNvSpPr>
          <p:nvPr/>
        </p:nvSpPr>
        <p:spPr bwMode="auto">
          <a:xfrm>
            <a:off x="4211638" y="1916113"/>
            <a:ext cx="2378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a-ES"/>
              <a:t>Integració multimèdia</a:t>
            </a:r>
          </a:p>
        </p:txBody>
      </p:sp>
      <p:sp>
        <p:nvSpPr>
          <p:cNvPr id="27660" name="12 CuadroTexto"/>
          <p:cNvSpPr txBox="1">
            <a:spLocks noChangeArrowheads="1"/>
          </p:cNvSpPr>
          <p:nvPr/>
        </p:nvSpPr>
        <p:spPr bwMode="auto">
          <a:xfrm>
            <a:off x="539750" y="2205038"/>
            <a:ext cx="2232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a-ES"/>
              <a:t>Valoració missatges</a:t>
            </a:r>
          </a:p>
        </p:txBody>
      </p:sp>
      <p:sp>
        <p:nvSpPr>
          <p:cNvPr id="27661" name="13 CuadroTexto"/>
          <p:cNvSpPr txBox="1">
            <a:spLocks noChangeArrowheads="1"/>
          </p:cNvSpPr>
          <p:nvPr/>
        </p:nvSpPr>
        <p:spPr bwMode="auto">
          <a:xfrm>
            <a:off x="827088" y="3860800"/>
            <a:ext cx="3044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a-ES"/>
              <a:t>Cites i referències creuades</a:t>
            </a:r>
          </a:p>
        </p:txBody>
      </p:sp>
      <p:sp>
        <p:nvSpPr>
          <p:cNvPr id="27662" name="14 CuadroTexto"/>
          <p:cNvSpPr txBox="1">
            <a:spLocks noChangeArrowheads="1"/>
          </p:cNvSpPr>
          <p:nvPr/>
        </p:nvSpPr>
        <p:spPr bwMode="auto">
          <a:xfrm>
            <a:off x="3348038" y="5949950"/>
            <a:ext cx="8001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a-ES"/>
              <a:t>Cerca</a:t>
            </a:r>
          </a:p>
        </p:txBody>
      </p:sp>
      <p:sp>
        <p:nvSpPr>
          <p:cNvPr id="27663" name="15 CuadroTexto"/>
          <p:cNvSpPr txBox="1">
            <a:spLocks noChangeArrowheads="1"/>
          </p:cNvSpPr>
          <p:nvPr/>
        </p:nvSpPr>
        <p:spPr bwMode="auto">
          <a:xfrm>
            <a:off x="4787900" y="5589588"/>
            <a:ext cx="3890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a-ES"/>
              <a:t>Millor seguiment de l’activitat docent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cap="none" smtClean="0">
                <a:hlinkClick r:id="rId2" action="ppaction://hlinkfile"/>
              </a:rPr>
              <a:t>DEMOSTRACIÓ</a:t>
            </a:r>
            <a:endParaRPr lang="es-ES" cap="non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1 Título"/>
          <p:cNvSpPr>
            <a:spLocks noGrp="1"/>
          </p:cNvSpPr>
          <p:nvPr>
            <p:ph type="title"/>
          </p:nvPr>
        </p:nvSpPr>
        <p:spPr>
          <a:xfrm>
            <a:off x="457200" y="701675"/>
            <a:ext cx="8229600" cy="1143000"/>
          </a:xfrm>
        </p:spPr>
        <p:txBody>
          <a:bodyPr/>
          <a:lstStyle/>
          <a:p>
            <a:r>
              <a:rPr lang="ca-ES" smtClean="0"/>
              <a:t>Actualment en fase de proves</a:t>
            </a:r>
          </a:p>
        </p:txBody>
      </p:sp>
      <p:sp>
        <p:nvSpPr>
          <p:cNvPr id="29698" name="2 Marcador de contenido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525962"/>
          </a:xfrm>
        </p:spPr>
        <p:txBody>
          <a:bodyPr/>
          <a:lstStyle/>
          <a:p>
            <a:r>
              <a:rPr lang="ca-ES" sz="3000" smtClean="0"/>
              <a:t>20101i 20102</a:t>
            </a:r>
          </a:p>
          <a:p>
            <a:pPr lvl="1"/>
            <a:r>
              <a:rPr lang="ca-ES" sz="2400" smtClean="0"/>
              <a:t>Algunes assignatures </a:t>
            </a:r>
          </a:p>
          <a:p>
            <a:pPr lvl="1"/>
            <a:r>
              <a:rPr lang="ca-ES" sz="2400" smtClean="0"/>
              <a:t>Màster de Programari Lliure</a:t>
            </a:r>
          </a:p>
          <a:p>
            <a:pPr lvl="1"/>
            <a:r>
              <a:rPr lang="ca-ES" sz="2400" smtClean="0"/>
              <a:t>Màster de Business Intellingence</a:t>
            </a:r>
          </a:p>
          <a:p>
            <a:r>
              <a:rPr lang="ca-ES" sz="3000" smtClean="0"/>
              <a:t>Coses que més han agradat:</a:t>
            </a:r>
          </a:p>
          <a:p>
            <a:pPr lvl="1"/>
            <a:r>
              <a:rPr lang="ca-ES" sz="2400" smtClean="0"/>
              <a:t>Interfície intuïtiva, més usable i moderna</a:t>
            </a:r>
          </a:p>
          <a:p>
            <a:pPr lvl="1"/>
            <a:r>
              <a:rPr lang="ca-ES" sz="2400" smtClean="0"/>
              <a:t>Millor organització i flexibilitat</a:t>
            </a:r>
          </a:p>
          <a:p>
            <a:pPr lvl="1"/>
            <a:r>
              <a:rPr lang="ca-ES" sz="2400" smtClean="0"/>
              <a:t>Integració amb elements multimèdia</a:t>
            </a:r>
          </a:p>
          <a:p>
            <a:pPr lvl="1"/>
            <a:r>
              <a:rPr lang="ca-ES" sz="2400" smtClean="0"/>
              <a:t>Facilitat d’ús, RSS, funcionalitats i estadístiques</a:t>
            </a:r>
          </a:p>
          <a:p>
            <a:pPr>
              <a:buFontTx/>
              <a:buNone/>
            </a:pPr>
            <a:endParaRPr lang="ca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9138"/>
            <a:ext cx="7772400" cy="1470025"/>
          </a:xfrm>
        </p:spPr>
        <p:txBody>
          <a:bodyPr/>
          <a:lstStyle/>
          <a:p>
            <a:r>
              <a:rPr lang="ca-ES" b="1" smtClean="0">
                <a:solidFill>
                  <a:srgbClr val="D39823"/>
                </a:solidFill>
              </a:rPr>
              <a:t>eKnowledge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44913"/>
            <a:ext cx="6400800" cy="1752600"/>
          </a:xfrm>
        </p:spPr>
        <p:txBody>
          <a:bodyPr/>
          <a:lstStyle/>
          <a:p>
            <a:pPr>
              <a:defRPr/>
            </a:pPr>
            <a:r>
              <a:rPr lang="ca-ES" dirty="0" smtClean="0"/>
              <a:t>En breu a les </a:t>
            </a:r>
            <a:r>
              <a:rPr lang="ca-ES" b="1" dirty="0" smtClean="0">
                <a:solidFill>
                  <a:srgbClr val="D39823"/>
                </a:solidFill>
              </a:rPr>
              <a:t>vostres aules </a:t>
            </a:r>
          </a:p>
          <a:p>
            <a:pPr algn="l">
              <a:defRPr/>
            </a:pPr>
            <a:endParaRPr lang="ca-ES" sz="2800" kern="1200" dirty="0" smtClean="0"/>
          </a:p>
          <a:p>
            <a:pPr>
              <a:defRPr/>
            </a:pPr>
            <a:r>
              <a:rPr lang="ca-ES" sz="2800" kern="1200" dirty="0" smtClean="0"/>
              <a:t>Això sí, </a:t>
            </a:r>
            <a:r>
              <a:rPr lang="ca-ES" sz="2800" b="1" kern="1200" dirty="0" smtClean="0">
                <a:solidFill>
                  <a:srgbClr val="D39823"/>
                </a:solidFill>
              </a:rPr>
              <a:t>després d’algunes millores </a:t>
            </a:r>
            <a:r>
              <a:rPr lang="ca-ES" sz="2800" kern="1200" dirty="0" smtClean="0"/>
              <a:t>respecte a la seva </a:t>
            </a:r>
            <a:r>
              <a:rPr lang="ca-ES" sz="2800" kern="1200" dirty="0" err="1" smtClean="0"/>
              <a:t>usabilitat</a:t>
            </a:r>
            <a:r>
              <a:rPr lang="ca-ES" sz="2800" kern="1200" dirty="0" smtClean="0"/>
              <a:t>, i funcionalitats de suport </a:t>
            </a:r>
          </a:p>
          <a:p>
            <a:pPr>
              <a:defRPr/>
            </a:pPr>
            <a:endParaRPr lang="ca-ES" b="1" dirty="0" smtClean="0">
              <a:solidFill>
                <a:srgbClr val="D39823"/>
              </a:solidFill>
            </a:endParaRPr>
          </a:p>
        </p:txBody>
      </p:sp>
      <p:sp>
        <p:nvSpPr>
          <p:cNvPr id="30723" name="Rectangle 5"/>
          <p:cNvSpPr>
            <a:spLocks noChangeArrowheads="1"/>
          </p:cNvSpPr>
          <p:nvPr/>
        </p:nvSpPr>
        <p:spPr bwMode="auto">
          <a:xfrm>
            <a:off x="0" y="6597650"/>
            <a:ext cx="91440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ca-ES" sz="1200">
                <a:solidFill>
                  <a:srgbClr val="B2B2B2"/>
                </a:solidFill>
              </a:rPr>
              <a:t>Espai de paginació     </a:t>
            </a:r>
            <a:r>
              <a:rPr lang="ca-ES" sz="1200" b="1">
                <a:solidFill>
                  <a:srgbClr val="777777"/>
                </a:solidFill>
              </a:rPr>
              <a:t>2 / 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5"/>
          <p:cNvSpPr>
            <a:spLocks noChangeArrowheads="1"/>
          </p:cNvSpPr>
          <p:nvPr/>
        </p:nvSpPr>
        <p:spPr bwMode="auto">
          <a:xfrm>
            <a:off x="0" y="6597650"/>
            <a:ext cx="91440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ca-ES" sz="1200">
                <a:solidFill>
                  <a:srgbClr val="B2B2B2"/>
                </a:solidFill>
              </a:rPr>
              <a:t>Espai de paginació     </a:t>
            </a:r>
            <a:r>
              <a:rPr lang="ca-ES" sz="1200" b="1">
                <a:solidFill>
                  <a:srgbClr val="777777"/>
                </a:solidFill>
              </a:rPr>
              <a:t>2 / 25</a:t>
            </a:r>
          </a:p>
        </p:txBody>
      </p:sp>
      <p:pic>
        <p:nvPicPr>
          <p:cNvPr id="32770" name="Picture 6" descr="igarcia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00213"/>
            <a:ext cx="8096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5 Rectángulo"/>
          <p:cNvSpPr>
            <a:spLocks noChangeArrowheads="1"/>
          </p:cNvSpPr>
          <p:nvPr/>
        </p:nvSpPr>
        <p:spPr bwMode="auto">
          <a:xfrm>
            <a:off x="5400675" y="1682750"/>
            <a:ext cx="3275013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a-ES" sz="2000" b="1">
              <a:solidFill>
                <a:srgbClr val="D39823"/>
              </a:solidFill>
            </a:endParaRPr>
          </a:p>
          <a:p>
            <a:r>
              <a:rPr lang="ca-ES"/>
              <a:t>Iolanda García González </a:t>
            </a:r>
          </a:p>
          <a:p>
            <a:endParaRPr lang="ca-ES"/>
          </a:p>
          <a:p>
            <a:endParaRPr lang="ca-ES"/>
          </a:p>
          <a:p>
            <a:endParaRPr lang="ca-ES"/>
          </a:p>
          <a:p>
            <a:endParaRPr lang="ca-ES"/>
          </a:p>
          <a:p>
            <a:r>
              <a:rPr lang="ca-ES"/>
              <a:t>Juan Antonio Mangas Forner</a:t>
            </a:r>
          </a:p>
          <a:p>
            <a:endParaRPr lang="ca-ES"/>
          </a:p>
          <a:p>
            <a:endParaRPr lang="ca-ES"/>
          </a:p>
          <a:p>
            <a:endParaRPr lang="ca-ES"/>
          </a:p>
          <a:p>
            <a:endParaRPr lang="ca-ES"/>
          </a:p>
          <a:p>
            <a:r>
              <a:rPr lang="ca-ES"/>
              <a:t>Jordi Conesa i Caralt</a:t>
            </a:r>
          </a:p>
          <a:p>
            <a:endParaRPr lang="ca-ES"/>
          </a:p>
          <a:p>
            <a:endParaRPr lang="ca-ES"/>
          </a:p>
          <a:p>
            <a:endParaRPr lang="ca-ES"/>
          </a:p>
          <a:p>
            <a:r>
              <a:rPr lang="ca-ES"/>
              <a:t>Carles Garrigues Olivella</a:t>
            </a:r>
          </a:p>
        </p:txBody>
      </p:sp>
      <p:pic>
        <p:nvPicPr>
          <p:cNvPr id="32772" name="Picture 8" descr="jmang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2950" y="2852738"/>
            <a:ext cx="862013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2" descr="jconesa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52950" y="4076700"/>
            <a:ext cx="862013" cy="1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4" descr="Foto del remitent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43425" y="5300663"/>
            <a:ext cx="871538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10 Rectángulo"/>
          <p:cNvSpPr>
            <a:spLocks noChangeArrowheads="1"/>
          </p:cNvSpPr>
          <p:nvPr/>
        </p:nvSpPr>
        <p:spPr bwMode="auto">
          <a:xfrm>
            <a:off x="323850" y="981075"/>
            <a:ext cx="35702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a-ES" sz="3600" b="1">
                <a:solidFill>
                  <a:srgbClr val="D39823"/>
                </a:solidFill>
              </a:rPr>
              <a:t>Més informació</a:t>
            </a:r>
          </a:p>
        </p:txBody>
      </p:sp>
      <p:sp>
        <p:nvSpPr>
          <p:cNvPr id="12" name="11 Abrir llave"/>
          <p:cNvSpPr/>
          <p:nvPr/>
        </p:nvSpPr>
        <p:spPr>
          <a:xfrm>
            <a:off x="4067175" y="1628775"/>
            <a:ext cx="288925" cy="2376488"/>
          </a:xfrm>
          <a:prstGeom prst="leftBrace">
            <a:avLst/>
          </a:prstGeom>
          <a:ln w="31750">
            <a:solidFill>
              <a:srgbClr val="D398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a-ES"/>
          </a:p>
        </p:txBody>
      </p:sp>
      <p:sp>
        <p:nvSpPr>
          <p:cNvPr id="13" name="12 Abrir llave"/>
          <p:cNvSpPr/>
          <p:nvPr/>
        </p:nvSpPr>
        <p:spPr>
          <a:xfrm>
            <a:off x="4067175" y="4076700"/>
            <a:ext cx="288925" cy="2376488"/>
          </a:xfrm>
          <a:prstGeom prst="leftBrace">
            <a:avLst/>
          </a:prstGeom>
          <a:ln w="31750">
            <a:solidFill>
              <a:srgbClr val="D398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a-ES"/>
          </a:p>
        </p:txBody>
      </p:sp>
      <p:sp>
        <p:nvSpPr>
          <p:cNvPr id="32778" name="12 CuadroTexto"/>
          <p:cNvSpPr txBox="1">
            <a:spLocks noChangeArrowheads="1"/>
          </p:cNvSpPr>
          <p:nvPr/>
        </p:nvSpPr>
        <p:spPr bwMode="auto">
          <a:xfrm>
            <a:off x="1778000" y="2492375"/>
            <a:ext cx="20732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a-ES" sz="3200"/>
              <a:t>Promotors</a:t>
            </a:r>
          </a:p>
        </p:txBody>
      </p:sp>
      <p:sp>
        <p:nvSpPr>
          <p:cNvPr id="32779" name="12 CuadroTexto"/>
          <p:cNvSpPr txBox="1">
            <a:spLocks noChangeArrowheads="1"/>
          </p:cNvSpPr>
          <p:nvPr/>
        </p:nvSpPr>
        <p:spPr bwMode="auto">
          <a:xfrm>
            <a:off x="1547813" y="4965700"/>
            <a:ext cx="23717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a-ES" sz="3200"/>
              <a:t>Beta testers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a-ES" b="1" smtClean="0">
                <a:solidFill>
                  <a:srgbClr val="222268"/>
                </a:solidFill>
              </a:rPr>
              <a:t>Media Art Wiki</a:t>
            </a:r>
            <a:endParaRPr lang="ca-ES" b="1" smtClean="0">
              <a:solidFill>
                <a:schemeClr val="accent2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581525"/>
            <a:ext cx="9144000" cy="1031875"/>
          </a:xfrm>
          <a:solidFill>
            <a:schemeClr val="accent1">
              <a:alpha val="74117"/>
            </a:schemeClr>
          </a:solidFill>
        </p:spPr>
        <p:txBody>
          <a:bodyPr/>
          <a:lstStyle/>
          <a:p>
            <a:pPr eaLnBrk="1" hangingPunct="1"/>
            <a:r>
              <a:rPr lang="ca-ES" sz="1800" smtClean="0">
                <a:solidFill>
                  <a:srgbClr val="222268"/>
                </a:solidFill>
              </a:rPr>
              <a:t>Gemma San Cornelio</a:t>
            </a:r>
          </a:p>
          <a:p>
            <a:pPr eaLnBrk="1" hangingPunct="1"/>
            <a:r>
              <a:rPr lang="ca-ES" sz="1800" smtClean="0">
                <a:solidFill>
                  <a:srgbClr val="222268"/>
                </a:solidFill>
                <a:hlinkClick r:id="rId3"/>
              </a:rPr>
              <a:t>gsan_cornelio@uoc.edu</a:t>
            </a:r>
            <a:endParaRPr lang="ca-ES" sz="1800" smtClean="0">
              <a:solidFill>
                <a:srgbClr val="222268"/>
              </a:solidFill>
            </a:endParaRPr>
          </a:p>
          <a:p>
            <a:pPr eaLnBrk="1" hangingPunct="1"/>
            <a:r>
              <a:rPr lang="ca-ES" sz="1800" smtClean="0">
                <a:solidFill>
                  <a:srgbClr val="222268"/>
                </a:solidFill>
              </a:rPr>
              <a:t>Estudis de Ciències de la Informació i la Comunicació</a:t>
            </a:r>
            <a:endParaRPr lang="ca-ES" sz="1800" smtClean="0">
              <a:solidFill>
                <a:schemeClr val="accent2"/>
              </a:solidFill>
            </a:endParaRP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0" y="6597650"/>
            <a:ext cx="91440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s-ES_tradnl" sz="1200" b="1">
                <a:solidFill>
                  <a:srgbClr val="B2B2B2"/>
                </a:solidFill>
              </a:rPr>
              <a:t> </a:t>
            </a:r>
            <a:r>
              <a:rPr lang="es-ES_tradnl" sz="1200" b="1">
                <a:solidFill>
                  <a:schemeClr val="bg2"/>
                </a:solidFill>
              </a:rPr>
              <a:t>1 / 7</a:t>
            </a:r>
            <a:endParaRPr lang="es-ES" sz="1200" b="1">
              <a:solidFill>
                <a:schemeClr val="bg2"/>
              </a:solidFill>
            </a:endParaRP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1587500" y="6067425"/>
            <a:ext cx="640080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ca-ES" sz="2400">
                <a:solidFill>
                  <a:srgbClr val="5D5D5D"/>
                </a:solidFill>
              </a:rPr>
              <a:t>II Jornada de Col·laboradors Docents UOC</a:t>
            </a:r>
          </a:p>
          <a:p>
            <a:pPr algn="ctr">
              <a:spcBef>
                <a:spcPct val="20000"/>
              </a:spcBef>
            </a:pPr>
            <a:r>
              <a:rPr lang="ca-ES" sz="2000">
                <a:solidFill>
                  <a:srgbClr val="5D5D5D"/>
                </a:solidFill>
              </a:rPr>
              <a:t>Barcelona, 9 juny 2011</a:t>
            </a:r>
          </a:p>
        </p:txBody>
      </p:sp>
      <p:pic>
        <p:nvPicPr>
          <p:cNvPr id="2054" name="Picture 9" descr="mediartwik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2638425"/>
            <a:ext cx="51054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20713"/>
            <a:ext cx="7772400" cy="1470025"/>
          </a:xfrm>
        </p:spPr>
        <p:txBody>
          <a:bodyPr/>
          <a:lstStyle/>
          <a:p>
            <a:pPr eaLnBrk="1" hangingPunct="1"/>
            <a:r>
              <a:rPr lang="ca-ES" sz="3600" smtClean="0">
                <a:solidFill>
                  <a:srgbClr val="222268"/>
                </a:solidFill>
              </a:rPr>
              <a:t>Plantejament:</a:t>
            </a:r>
            <a:endParaRPr lang="ca-ES" sz="3600" smtClean="0">
              <a:solidFill>
                <a:schemeClr val="accent2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420938"/>
            <a:ext cx="9144000" cy="2879725"/>
          </a:xfrm>
          <a:solidFill>
            <a:schemeClr val="accent1">
              <a:alpha val="43921"/>
            </a:schemeClr>
          </a:solidFill>
        </p:spPr>
        <p:txBody>
          <a:bodyPr/>
          <a:lstStyle/>
          <a:p>
            <a:pPr algn="l" eaLnBrk="1" hangingPunct="1">
              <a:lnSpc>
                <a:spcPct val="90000"/>
              </a:lnSpc>
              <a:buFontTx/>
              <a:buChar char="•"/>
            </a:pPr>
            <a:endParaRPr lang="ca-ES" sz="2400" smtClean="0">
              <a:solidFill>
                <a:schemeClr val="accent2"/>
              </a:solidFill>
            </a:endParaRPr>
          </a:p>
          <a:p>
            <a:pPr lvl="3" algn="l" eaLnBrk="1" hangingPunct="1">
              <a:lnSpc>
                <a:spcPct val="90000"/>
              </a:lnSpc>
              <a:buFontTx/>
              <a:buChar char="–"/>
            </a:pPr>
            <a:r>
              <a:rPr lang="ca-ES" smtClean="0">
                <a:solidFill>
                  <a:schemeClr val="accent2"/>
                </a:solidFill>
              </a:rPr>
              <a:t> Projecte interdisciplinar i interestudis (2007)</a:t>
            </a:r>
          </a:p>
          <a:p>
            <a:pPr lvl="3" algn="l" eaLnBrk="1" hangingPunct="1">
              <a:lnSpc>
                <a:spcPct val="90000"/>
              </a:lnSpc>
            </a:pPr>
            <a:r>
              <a:rPr lang="ca-ES" smtClean="0">
                <a:solidFill>
                  <a:schemeClr val="accent2"/>
                </a:solidFill>
              </a:rPr>
              <a:t>(Comunicació, Humanitats i Graduado Multimedia)</a:t>
            </a:r>
          </a:p>
          <a:p>
            <a:pPr lvl="3" algn="l" eaLnBrk="1" hangingPunct="1">
              <a:lnSpc>
                <a:spcPct val="90000"/>
              </a:lnSpc>
              <a:buFontTx/>
              <a:buChar char="–"/>
            </a:pPr>
            <a:r>
              <a:rPr lang="ca-ES" smtClean="0">
                <a:solidFill>
                  <a:schemeClr val="accent2"/>
                </a:solidFill>
              </a:rPr>
              <a:t> Enfocat a l’aprenentatge col·laboratiu d’una matèria en constant evolució (media art)</a:t>
            </a:r>
          </a:p>
          <a:p>
            <a:pPr lvl="3" algn="l" eaLnBrk="1" hangingPunct="1">
              <a:lnSpc>
                <a:spcPct val="90000"/>
              </a:lnSpc>
              <a:buFontTx/>
              <a:buChar char="–"/>
            </a:pPr>
            <a:r>
              <a:rPr lang="ca-ES" smtClean="0">
                <a:solidFill>
                  <a:schemeClr val="accent2"/>
                </a:solidFill>
              </a:rPr>
              <a:t> Repositori i espai de consulta de referència</a:t>
            </a:r>
          </a:p>
          <a:p>
            <a:pPr lvl="3" algn="l" eaLnBrk="1" hangingPunct="1">
              <a:lnSpc>
                <a:spcPct val="90000"/>
              </a:lnSpc>
              <a:buFontTx/>
              <a:buChar char="–"/>
            </a:pPr>
            <a:r>
              <a:rPr lang="ca-ES" smtClean="0">
                <a:solidFill>
                  <a:schemeClr val="accent2"/>
                </a:solidFill>
              </a:rPr>
              <a:t> Experiència en l’assignatura art i estètica digital</a:t>
            </a:r>
          </a:p>
          <a:p>
            <a:pPr lvl="3" algn="l" eaLnBrk="1" hangingPunct="1">
              <a:lnSpc>
                <a:spcPct val="90000"/>
              </a:lnSpc>
            </a:pPr>
            <a:r>
              <a:rPr lang="ca-ES" smtClean="0">
                <a:solidFill>
                  <a:schemeClr val="accent2"/>
                </a:solidFill>
              </a:rPr>
              <a:t>(2008 - actualitat)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ca-ES" smtClean="0">
              <a:solidFill>
                <a:schemeClr val="accent2"/>
              </a:solidFill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6597650"/>
            <a:ext cx="91440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s-ES_tradnl" sz="1200" b="1">
                <a:solidFill>
                  <a:srgbClr val="B2B2B2"/>
                </a:solidFill>
              </a:rPr>
              <a:t> </a:t>
            </a:r>
            <a:r>
              <a:rPr lang="es-ES_tradnl" sz="1200" b="1">
                <a:solidFill>
                  <a:schemeClr val="bg2"/>
                </a:solidFill>
              </a:rPr>
              <a:t>2 / 7</a:t>
            </a:r>
            <a:endParaRPr lang="es-ES" sz="1200" b="1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20713"/>
            <a:ext cx="7772400" cy="1470025"/>
          </a:xfrm>
        </p:spPr>
        <p:txBody>
          <a:bodyPr/>
          <a:lstStyle/>
          <a:p>
            <a:pPr eaLnBrk="1" hangingPunct="1"/>
            <a:r>
              <a:rPr lang="ca-ES" sz="3600" smtClean="0">
                <a:solidFill>
                  <a:srgbClr val="222268"/>
                </a:solidFill>
              </a:rPr>
              <a:t>Continguts: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6597650"/>
            <a:ext cx="91440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s-ES_tradnl" sz="1200">
                <a:solidFill>
                  <a:srgbClr val="B2B2B2"/>
                </a:solidFill>
              </a:rPr>
              <a:t> </a:t>
            </a:r>
            <a:r>
              <a:rPr lang="es-ES_tradnl" sz="1200" b="1">
                <a:solidFill>
                  <a:schemeClr val="bg2"/>
                </a:solidFill>
              </a:rPr>
              <a:t>3 / 7</a:t>
            </a:r>
            <a:endParaRPr lang="es-ES" sz="1200" b="1">
              <a:solidFill>
                <a:schemeClr val="bg2"/>
              </a:solidFill>
            </a:endParaRPr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0" y="2492375"/>
            <a:ext cx="9144000" cy="3444875"/>
          </a:xfrm>
          <a:prstGeom prst="rect">
            <a:avLst/>
          </a:prstGeom>
          <a:solidFill>
            <a:schemeClr val="accent1">
              <a:alpha val="43921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>
              <a:buFontTx/>
              <a:buChar char="•"/>
            </a:pPr>
            <a:r>
              <a:rPr lang="ca-ES" sz="2000">
                <a:solidFill>
                  <a:schemeClr val="accent2"/>
                </a:solidFill>
              </a:rPr>
              <a:t> Aportats pel professorat inicialment</a:t>
            </a:r>
          </a:p>
          <a:p>
            <a:pPr lvl="2">
              <a:buFontTx/>
              <a:buChar char="•"/>
            </a:pPr>
            <a:endParaRPr lang="ca-ES" sz="2000">
              <a:solidFill>
                <a:schemeClr val="accent2"/>
              </a:solidFill>
            </a:endParaRPr>
          </a:p>
          <a:p>
            <a:pPr lvl="3">
              <a:buFontTx/>
              <a:buChar char="•"/>
            </a:pPr>
            <a:r>
              <a:rPr lang="ca-ES" sz="2000">
                <a:solidFill>
                  <a:schemeClr val="accent2"/>
                </a:solidFill>
              </a:rPr>
              <a:t> Bibliografia especialitzada </a:t>
            </a:r>
          </a:p>
          <a:p>
            <a:pPr lvl="3">
              <a:buFontTx/>
              <a:buChar char="•"/>
            </a:pPr>
            <a:r>
              <a:rPr lang="ca-ES" sz="2000">
                <a:solidFill>
                  <a:schemeClr val="accent2"/>
                </a:solidFill>
              </a:rPr>
              <a:t> Recull de bases de dades internacionals</a:t>
            </a:r>
          </a:p>
          <a:p>
            <a:pPr lvl="3">
              <a:buFontTx/>
              <a:buChar char="•"/>
            </a:pPr>
            <a:endParaRPr lang="ca-ES" sz="2000">
              <a:solidFill>
                <a:schemeClr val="accent2"/>
              </a:solidFill>
            </a:endParaRPr>
          </a:p>
          <a:p>
            <a:pPr lvl="2">
              <a:buFontTx/>
              <a:buChar char="•"/>
            </a:pPr>
            <a:r>
              <a:rPr lang="ca-ES" sz="2000">
                <a:solidFill>
                  <a:schemeClr val="accent2"/>
                </a:solidFill>
              </a:rPr>
              <a:t> Dinàmics i en creixement per part dels estudiants</a:t>
            </a:r>
          </a:p>
          <a:p>
            <a:pPr lvl="3">
              <a:buFontTx/>
              <a:buChar char="•"/>
            </a:pPr>
            <a:r>
              <a:rPr lang="ca-ES" sz="2000">
                <a:solidFill>
                  <a:schemeClr val="accent2"/>
                </a:solidFill>
              </a:rPr>
              <a:t> Glossari de termes propis de l’àrea de coneixement </a:t>
            </a:r>
          </a:p>
          <a:p>
            <a:pPr lvl="3">
              <a:buFontTx/>
              <a:buChar char="•"/>
            </a:pPr>
            <a:r>
              <a:rPr lang="ca-ES" sz="2000">
                <a:solidFill>
                  <a:schemeClr val="accent2"/>
                </a:solidFill>
              </a:rPr>
              <a:t> Descripcions de pràctiques artístiques d’aquesta modalitat creativa</a:t>
            </a:r>
          </a:p>
          <a:p>
            <a:pPr lvl="2">
              <a:buFontTx/>
              <a:buChar char="•"/>
            </a:pPr>
            <a:endParaRPr lang="ca-ES" sz="2000">
              <a:solidFill>
                <a:schemeClr val="accent2"/>
              </a:solidFill>
            </a:endParaRPr>
          </a:p>
          <a:p>
            <a:pPr lvl="4">
              <a:buFontTx/>
              <a:buChar char="•"/>
            </a:pPr>
            <a:r>
              <a:rPr lang="ca-ES" sz="2000">
                <a:solidFill>
                  <a:schemeClr val="accent2"/>
                </a:solidFill>
              </a:rPr>
              <a:t> 	Espais d’interacció: fòrums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ca-E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ca-ES" smtClean="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6597650"/>
            <a:ext cx="91440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s-ES_tradnl" sz="1200" b="1">
                <a:solidFill>
                  <a:srgbClr val="777777"/>
                </a:solidFill>
              </a:rPr>
              <a:t>4 / 7</a:t>
            </a:r>
            <a:endParaRPr lang="es-ES" sz="1200" b="1">
              <a:solidFill>
                <a:srgbClr val="777777"/>
              </a:solidFill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297113"/>
            <a:ext cx="8424863" cy="379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685800" y="620713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3600">
                <a:solidFill>
                  <a:srgbClr val="222268"/>
                </a:solidFill>
              </a:rPr>
              <a:t>Prácticas artísticas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1989138" y="6015038"/>
            <a:ext cx="4097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a-ES">
                <a:solidFill>
                  <a:schemeClr val="accent2"/>
                </a:solidFill>
              </a:rPr>
              <a:t>http://brasilia.uoc.es/tiki2/tiki-index.php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413" cy="1143000"/>
          </a:xfrm>
        </p:spPr>
        <p:txBody>
          <a:bodyPr/>
          <a:lstStyle/>
          <a:p>
            <a:pPr algn="l"/>
            <a:r>
              <a:rPr lang="es-ES" smtClean="0"/>
              <a:t/>
            </a:r>
            <a:br>
              <a:rPr lang="es-ES" smtClean="0"/>
            </a:br>
            <a:r>
              <a:rPr lang="es-ES" smtClean="0"/>
              <a:t/>
            </a:r>
            <a:br>
              <a:rPr lang="es-ES" smtClean="0"/>
            </a:br>
            <a:r>
              <a:rPr lang="pt-BR" b="1" smtClean="0">
                <a:solidFill>
                  <a:srgbClr val="8289A6"/>
                </a:solidFill>
              </a:rPr>
              <a:t>Desenvolupament del taller</a:t>
            </a:r>
            <a:endParaRPr lang="es-ES" smtClean="0"/>
          </a:p>
        </p:txBody>
      </p:sp>
      <p:sp>
        <p:nvSpPr>
          <p:cNvPr id="16386" name="2 Marcador de contenido"/>
          <p:cNvSpPr>
            <a:spLocks noGrp="1"/>
          </p:cNvSpPr>
          <p:nvPr>
            <p:ph idx="1"/>
          </p:nvPr>
        </p:nvSpPr>
        <p:spPr>
          <a:xfrm>
            <a:off x="395288" y="1989138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pt-BR" b="1" smtClean="0">
                <a:solidFill>
                  <a:srgbClr val="8289A6"/>
                </a:solidFill>
              </a:rPr>
              <a:t>(1)</a:t>
            </a:r>
            <a:r>
              <a:rPr lang="es-ES" smtClean="0"/>
              <a:t> Presentació</a:t>
            </a:r>
          </a:p>
          <a:p>
            <a:pPr>
              <a:buFontTx/>
              <a:buNone/>
            </a:pPr>
            <a:r>
              <a:rPr lang="pt-BR" b="1" smtClean="0">
                <a:solidFill>
                  <a:srgbClr val="8289A6"/>
                </a:solidFill>
              </a:rPr>
              <a:t>(2)</a:t>
            </a:r>
            <a:r>
              <a:rPr lang="es-ES" smtClean="0"/>
              <a:t> Experiències docents</a:t>
            </a:r>
          </a:p>
          <a:p>
            <a:pPr>
              <a:buFontTx/>
              <a:buNone/>
            </a:pPr>
            <a:r>
              <a:rPr lang="pt-BR" b="1" smtClean="0">
                <a:solidFill>
                  <a:srgbClr val="8289A6"/>
                </a:solidFill>
              </a:rPr>
              <a:t>(3)</a:t>
            </a:r>
            <a:r>
              <a:rPr lang="es-ES" smtClean="0"/>
              <a:t> L’acompanyament</a:t>
            </a:r>
          </a:p>
          <a:p>
            <a:pPr>
              <a:buFontTx/>
              <a:buNone/>
            </a:pPr>
            <a:r>
              <a:rPr lang="pt-BR" b="1" smtClean="0">
                <a:solidFill>
                  <a:srgbClr val="8289A6"/>
                </a:solidFill>
              </a:rPr>
              <a:t>(4)</a:t>
            </a:r>
            <a:r>
              <a:rPr lang="es-ES" smtClean="0"/>
              <a:t> Discussió </a:t>
            </a:r>
          </a:p>
          <a:p>
            <a:endParaRPr lang="es-ES" smtClean="0"/>
          </a:p>
          <a:p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20713"/>
            <a:ext cx="7772400" cy="1470025"/>
          </a:xfrm>
        </p:spPr>
        <p:txBody>
          <a:bodyPr/>
          <a:lstStyle/>
          <a:p>
            <a:pPr eaLnBrk="1" hangingPunct="1"/>
            <a:r>
              <a:rPr lang="ca-ES" sz="3600" smtClean="0">
                <a:solidFill>
                  <a:srgbClr val="222268"/>
                </a:solidFill>
              </a:rPr>
              <a:t>Aplicació pedagògica: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6597650"/>
            <a:ext cx="91440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s-ES_tradnl" sz="1200" b="1">
                <a:solidFill>
                  <a:srgbClr val="B2B2B2"/>
                </a:solidFill>
              </a:rPr>
              <a:t>5</a:t>
            </a:r>
            <a:r>
              <a:rPr lang="es-ES_tradnl" sz="1200" b="1">
                <a:solidFill>
                  <a:schemeClr val="bg2"/>
                </a:solidFill>
              </a:rPr>
              <a:t> / 7</a:t>
            </a:r>
            <a:endParaRPr lang="es-ES" sz="1200" b="1">
              <a:solidFill>
                <a:schemeClr val="bg2"/>
              </a:solidFill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2133600"/>
            <a:ext cx="9251950" cy="3444875"/>
          </a:xfrm>
          <a:prstGeom prst="rect">
            <a:avLst/>
          </a:prstGeom>
          <a:solidFill>
            <a:schemeClr val="accent1"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57300" lvl="2" indent="-342900">
              <a:buFontTx/>
              <a:buAutoNum type="arabicPeriod"/>
            </a:pPr>
            <a:r>
              <a:rPr lang="ca-ES" sz="2000">
                <a:solidFill>
                  <a:schemeClr val="accent2"/>
                </a:solidFill>
              </a:rPr>
              <a:t> Implementació del glossari de termes:</a:t>
            </a:r>
          </a:p>
          <a:p>
            <a:pPr marL="1257300" lvl="2" indent="-342900"/>
            <a:endParaRPr lang="ca-ES" sz="2000">
              <a:solidFill>
                <a:schemeClr val="accent2"/>
              </a:solidFill>
            </a:endParaRPr>
          </a:p>
          <a:p>
            <a:pPr marL="1714500" lvl="3" indent="-342900">
              <a:buFontTx/>
              <a:buChar char="•"/>
            </a:pPr>
            <a:r>
              <a:rPr lang="ca-ES" sz="2000">
                <a:solidFill>
                  <a:schemeClr val="accent2"/>
                </a:solidFill>
              </a:rPr>
              <a:t> text</a:t>
            </a:r>
          </a:p>
          <a:p>
            <a:pPr marL="1714500" lvl="3" indent="-342900">
              <a:buFontTx/>
              <a:buChar char="•"/>
            </a:pPr>
            <a:r>
              <a:rPr lang="ca-ES" sz="2000">
                <a:solidFill>
                  <a:schemeClr val="accent2"/>
                </a:solidFill>
              </a:rPr>
              <a:t> vídeo</a:t>
            </a:r>
          </a:p>
          <a:p>
            <a:pPr marL="1714500" lvl="3" indent="-342900">
              <a:buFontTx/>
              <a:buChar char="•"/>
            </a:pPr>
            <a:endParaRPr lang="ca-ES" sz="2000">
              <a:solidFill>
                <a:schemeClr val="accent2"/>
              </a:solidFill>
            </a:endParaRPr>
          </a:p>
          <a:p>
            <a:pPr marL="1257300" lvl="2" indent="-342900">
              <a:buFontTx/>
              <a:buAutoNum type="arabicPeriod" startAt="2"/>
            </a:pPr>
            <a:r>
              <a:rPr lang="ca-ES" sz="2000">
                <a:solidFill>
                  <a:schemeClr val="accent2"/>
                </a:solidFill>
              </a:rPr>
              <a:t>Realització de fitxes de treballs de </a:t>
            </a:r>
            <a:r>
              <a:rPr lang="ca-ES" sz="2000" i="1">
                <a:solidFill>
                  <a:schemeClr val="accent2"/>
                </a:solidFill>
              </a:rPr>
              <a:t>media art</a:t>
            </a:r>
            <a:r>
              <a:rPr lang="ca-ES" sz="2000">
                <a:solidFill>
                  <a:schemeClr val="accent2"/>
                </a:solidFill>
              </a:rPr>
              <a:t> que inclouen: descripció, context, imatges, vídeos, valoració crítica –model pre-dissenyat-</a:t>
            </a:r>
          </a:p>
          <a:p>
            <a:pPr marL="1257300" lvl="2" indent="-342900">
              <a:buFontTx/>
              <a:buAutoNum type="arabicPeriod" startAt="2"/>
            </a:pPr>
            <a:endParaRPr lang="ca-ES" sz="2000">
              <a:solidFill>
                <a:schemeClr val="accent2"/>
              </a:solidFill>
            </a:endParaRPr>
          </a:p>
          <a:p>
            <a:pPr marL="1714500" lvl="3" indent="-342900">
              <a:buFontTx/>
              <a:buChar char="•"/>
            </a:pPr>
            <a:r>
              <a:rPr lang="ca-ES" sz="2000">
                <a:solidFill>
                  <a:schemeClr val="accent2"/>
                </a:solidFill>
              </a:rPr>
              <a:t>Fitxes noves</a:t>
            </a:r>
          </a:p>
          <a:p>
            <a:pPr marL="1714500" lvl="3" indent="-342900">
              <a:buFontTx/>
              <a:buChar char="•"/>
            </a:pPr>
            <a:r>
              <a:rPr lang="ca-ES" sz="2000">
                <a:solidFill>
                  <a:schemeClr val="accent2"/>
                </a:solidFill>
              </a:rPr>
              <a:t>Revisió i millora de fitxes de semestres anteriors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0" y="6597650"/>
            <a:ext cx="91440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s-ES_tradnl" sz="1200" b="1">
                <a:solidFill>
                  <a:srgbClr val="777777"/>
                </a:solidFill>
              </a:rPr>
              <a:t>6 / 7</a:t>
            </a:r>
            <a:endParaRPr lang="es-ES" sz="1200" b="1">
              <a:solidFill>
                <a:srgbClr val="777777"/>
              </a:solidFill>
            </a:endParaRPr>
          </a:p>
        </p:txBody>
      </p:sp>
      <p:pic>
        <p:nvPicPr>
          <p:cNvPr id="717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1860550"/>
            <a:ext cx="6264275" cy="465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7"/>
          <p:cNvSpPr>
            <a:spLocks noChangeArrowheads="1"/>
          </p:cNvSpPr>
          <p:nvPr/>
        </p:nvSpPr>
        <p:spPr bwMode="auto">
          <a:xfrm>
            <a:off x="685800" y="620713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3600">
                <a:solidFill>
                  <a:srgbClr val="222268"/>
                </a:solidFill>
              </a:rPr>
              <a:t>Prácticas</a:t>
            </a:r>
            <a:r>
              <a:rPr lang="ca-ES" sz="3600">
                <a:solidFill>
                  <a:schemeClr val="accent2"/>
                </a:solidFill>
              </a:rPr>
              <a:t> </a:t>
            </a:r>
            <a:r>
              <a:rPr lang="ca-ES" sz="3600">
                <a:solidFill>
                  <a:srgbClr val="222268"/>
                </a:solidFill>
              </a:rPr>
              <a:t>artísticas</a:t>
            </a:r>
            <a:endParaRPr lang="ca-ES" sz="36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6597650"/>
            <a:ext cx="91440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s-ES_tradnl" sz="1200" b="1">
                <a:solidFill>
                  <a:srgbClr val="B2B2B2"/>
                </a:solidFill>
              </a:rPr>
              <a:t>7 </a:t>
            </a:r>
            <a:r>
              <a:rPr lang="es-ES_tradnl" sz="1200" b="1">
                <a:solidFill>
                  <a:srgbClr val="777777"/>
                </a:solidFill>
              </a:rPr>
              <a:t> / 7</a:t>
            </a:r>
            <a:endParaRPr lang="es-ES" sz="1200" b="1">
              <a:solidFill>
                <a:srgbClr val="777777"/>
              </a:solidFill>
            </a:endParaRP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685800" y="69215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3600">
                <a:solidFill>
                  <a:srgbClr val="222268"/>
                </a:solidFill>
              </a:rPr>
              <a:t>Glosario: cibernetic art</a:t>
            </a: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1816100"/>
            <a:ext cx="5689600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6597650"/>
            <a:ext cx="91440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s-ES_tradnl" sz="1200" b="1">
                <a:solidFill>
                  <a:srgbClr val="B2B2B2"/>
                </a:solidFill>
              </a:rPr>
              <a:t>7 </a:t>
            </a:r>
            <a:r>
              <a:rPr lang="es-ES_tradnl" sz="1200" b="1">
                <a:solidFill>
                  <a:srgbClr val="777777"/>
                </a:solidFill>
              </a:rPr>
              <a:t> / 7</a:t>
            </a:r>
            <a:endParaRPr lang="es-ES" sz="1200" b="1">
              <a:solidFill>
                <a:srgbClr val="777777"/>
              </a:solidFill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685800" y="69215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3600">
                <a:solidFill>
                  <a:srgbClr val="222268"/>
                </a:solidFill>
              </a:rPr>
              <a:t>Equip</a:t>
            </a: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555625" y="2559050"/>
            <a:ext cx="87693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solidFill>
                <a:schemeClr val="accent2"/>
              </a:solidFill>
            </a:endParaRPr>
          </a:p>
          <a:p>
            <a:pPr>
              <a:buFontTx/>
              <a:buChar char="•"/>
            </a:pPr>
            <a:r>
              <a:rPr lang="es-ES">
                <a:solidFill>
                  <a:schemeClr val="accent2"/>
                </a:solidFill>
              </a:rPr>
              <a:t> Gemma San Cornelio (Estudis de Ciències de la Informació i la Comunicació)</a:t>
            </a:r>
          </a:p>
          <a:p>
            <a:pPr>
              <a:buFontTx/>
              <a:buChar char="•"/>
            </a:pPr>
            <a:r>
              <a:rPr lang="es-ES">
                <a:solidFill>
                  <a:schemeClr val="accent2"/>
                </a:solidFill>
              </a:rPr>
              <a:t> Pau Alsina (Estudis d’Humanitats) </a:t>
            </a:r>
          </a:p>
          <a:p>
            <a:pPr>
              <a:buFontTx/>
              <a:buChar char="•"/>
            </a:pPr>
            <a:r>
              <a:rPr lang="es-ES">
                <a:solidFill>
                  <a:schemeClr val="accent2"/>
                </a:solidFill>
              </a:rPr>
              <a:t> Roser Beneito (Estudis de Informàtica, Multimedia i Telecomunicacions) </a:t>
            </a:r>
          </a:p>
          <a:p>
            <a:pPr>
              <a:buFontTx/>
              <a:buChar char="•"/>
            </a:pPr>
            <a:r>
              <a:rPr lang="es-ES">
                <a:solidFill>
                  <a:schemeClr val="accent2"/>
                </a:solidFill>
              </a:rPr>
              <a:t> Col·laboradors (Arantzazu Begueria, Jordi Alberich, Ruth Pagès ) </a:t>
            </a:r>
          </a:p>
          <a:p>
            <a:pPr eaLnBrk="0" hangingPunct="0"/>
            <a:endParaRPr lang="es-ES">
              <a:solidFill>
                <a:schemeClr val="accent2"/>
              </a:solidFill>
            </a:endParaRPr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771525" y="4830763"/>
            <a:ext cx="8769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solidFill>
                <a:schemeClr val="accent2"/>
              </a:solidFill>
            </a:endParaRPr>
          </a:p>
          <a:p>
            <a:r>
              <a:rPr lang="es-ES">
                <a:solidFill>
                  <a:schemeClr val="accent2"/>
                </a:solidFill>
              </a:rPr>
              <a:t>Gràcies!</a:t>
            </a:r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2339975" y="5870575"/>
            <a:ext cx="4095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a-ES"/>
              <a:t>http://brasilia.uoc.es/tiki2/tiki-index.php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23728" y="1556792"/>
            <a:ext cx="5112568" cy="2448272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perspectiveRelaxed"/>
              <a:lightRig rig="threePt" dir="t"/>
            </a:scene3d>
          </a:bodyPr>
          <a:lstStyle/>
          <a:p>
            <a:pPr algn="ctr">
              <a:defRPr/>
            </a:pPr>
            <a:r>
              <a:rPr lang="es-ES" sz="5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Present@</a:t>
            </a:r>
            <a:endParaRPr lang="es-ES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971600" y="3429000"/>
            <a:ext cx="713560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Below"/>
              <a:lightRig rig="threePt" dir="t"/>
            </a:scene3d>
          </a:bodyPr>
          <a:lstStyle/>
          <a:p>
            <a:pPr algn="ctr">
              <a:defRPr/>
            </a:pPr>
            <a:r>
              <a:rPr lang="es-E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Sala de Graus Virtual</a:t>
            </a:r>
          </a:p>
        </p:txBody>
      </p:sp>
      <p:sp>
        <p:nvSpPr>
          <p:cNvPr id="47108" name="3 CuadroTexto"/>
          <p:cNvSpPr txBox="1">
            <a:spLocks noChangeArrowheads="1"/>
          </p:cNvSpPr>
          <p:nvPr/>
        </p:nvSpPr>
        <p:spPr bwMode="auto">
          <a:xfrm>
            <a:off x="1630363" y="4652963"/>
            <a:ext cx="5883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_tradnl" sz="3200">
                <a:solidFill>
                  <a:schemeClr val="bg1"/>
                </a:solidFill>
                <a:latin typeface="Broadway" pitchFamily="82" charset="0"/>
              </a:rPr>
              <a:t>Jordi Conesa &amp; Toni Pérez</a:t>
            </a:r>
            <a:endParaRPr lang="ca-ES" sz="3200">
              <a:solidFill>
                <a:schemeClr val="bg1"/>
              </a:solidFill>
              <a:latin typeface="Broadway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850" y="2060575"/>
            <a:ext cx="3887788" cy="3708400"/>
          </a:xfrm>
        </p:spPr>
        <p:txBody>
          <a:bodyPr/>
          <a:lstStyle/>
          <a:p>
            <a:pPr>
              <a:defRPr/>
            </a:pPr>
            <a:r>
              <a:rPr lang="es-ES_tradnl" sz="3600" dirty="0" err="1" smtClean="0"/>
              <a:t>És</a:t>
            </a:r>
            <a:r>
              <a:rPr lang="es-ES_tradnl" sz="3600" dirty="0" smtClean="0"/>
              <a:t> un </a:t>
            </a:r>
            <a:r>
              <a:rPr lang="es-ES_tradnl" sz="3600" dirty="0" err="1" smtClean="0"/>
              <a:t>Espai</a:t>
            </a:r>
            <a:r>
              <a:rPr lang="es-ES_tradnl" sz="3600" dirty="0" smtClean="0"/>
              <a:t> virtual de </a:t>
            </a:r>
            <a:r>
              <a:rPr lang="es-ES_tradnl" sz="3600" dirty="0" err="1" smtClean="0"/>
              <a:t>gestió</a:t>
            </a:r>
            <a:r>
              <a:rPr lang="es-ES_tradnl" sz="3600" dirty="0" smtClean="0"/>
              <a:t> de vídeos </a:t>
            </a:r>
            <a:r>
              <a:rPr lang="es-ES_tradnl" sz="3600" dirty="0" err="1" smtClean="0"/>
              <a:t>on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desenvolupar-hi</a:t>
            </a:r>
            <a:r>
              <a:rPr lang="es-ES_tradnl" sz="3600" dirty="0" smtClean="0"/>
              <a:t> un </a:t>
            </a:r>
            <a:r>
              <a:rPr lang="es-ES_tradnl" sz="3600" dirty="0" err="1" smtClean="0"/>
              <a:t>debat</a:t>
            </a:r>
            <a:r>
              <a:rPr lang="es-ES_tradnl" sz="3600" dirty="0" smtClean="0"/>
              <a:t> virtual</a:t>
            </a:r>
            <a:endParaRPr lang="ca-ES" sz="3600" dirty="0"/>
          </a:p>
        </p:txBody>
      </p:sp>
      <p:sp>
        <p:nvSpPr>
          <p:cNvPr id="48130" name="2 Marcador de texto"/>
          <p:cNvSpPr>
            <a:spLocks noGrp="1"/>
          </p:cNvSpPr>
          <p:nvPr>
            <p:ph type="body" idx="1"/>
          </p:nvPr>
        </p:nvSpPr>
        <p:spPr>
          <a:xfrm>
            <a:off x="468313" y="1196975"/>
            <a:ext cx="2808287" cy="636588"/>
          </a:xfrm>
        </p:spPr>
        <p:txBody>
          <a:bodyPr/>
          <a:lstStyle/>
          <a:p>
            <a:r>
              <a:rPr lang="es-ES_tradnl" smtClean="0"/>
              <a:t>Què és el Present@?</a:t>
            </a:r>
            <a:endParaRPr lang="ca-ES" smtClean="0"/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5003800" y="2060575"/>
            <a:ext cx="3889375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s-ES_tradnl" sz="3600" b="1" kern="0" cap="all" dirty="0">
                <a:latin typeface="+mj-lt"/>
                <a:ea typeface="+mj-ea"/>
                <a:cs typeface="+mj-cs"/>
              </a:rPr>
              <a:t>Es un </a:t>
            </a:r>
            <a:r>
              <a:rPr lang="es-ES_tradnl" sz="3600" b="1" kern="0" cap="all" dirty="0" err="1">
                <a:latin typeface="+mj-lt"/>
                <a:ea typeface="+mj-ea"/>
                <a:cs typeface="+mj-cs"/>
              </a:rPr>
              <a:t>EspaCIO</a:t>
            </a:r>
            <a:r>
              <a:rPr lang="es-ES_tradnl" sz="3600" b="1" kern="0" cap="all" dirty="0">
                <a:latin typeface="+mj-lt"/>
                <a:ea typeface="+mj-ea"/>
                <a:cs typeface="+mj-cs"/>
              </a:rPr>
              <a:t> virtual de </a:t>
            </a:r>
            <a:r>
              <a:rPr lang="es-ES_tradnl" sz="3600" b="1" kern="0" cap="all" dirty="0" err="1">
                <a:latin typeface="+mj-lt"/>
                <a:ea typeface="+mj-ea"/>
                <a:cs typeface="+mj-cs"/>
              </a:rPr>
              <a:t>gestióN</a:t>
            </a:r>
            <a:r>
              <a:rPr lang="es-ES_tradnl" sz="3600" b="1" kern="0" cap="all" dirty="0">
                <a:latin typeface="+mj-lt"/>
                <a:ea typeface="+mj-ea"/>
                <a:cs typeface="+mj-cs"/>
              </a:rPr>
              <a:t> de </a:t>
            </a:r>
            <a:r>
              <a:rPr lang="es-ES_tradnl" sz="3600" b="1" kern="0" cap="all" dirty="0" err="1">
                <a:latin typeface="+mj-lt"/>
                <a:ea typeface="+mj-ea"/>
                <a:cs typeface="+mj-cs"/>
              </a:rPr>
              <a:t>vÍdeos</a:t>
            </a:r>
            <a:r>
              <a:rPr lang="es-ES_tradnl" sz="3600" b="1" kern="0" cap="all" dirty="0">
                <a:latin typeface="+mj-lt"/>
                <a:ea typeface="+mj-ea"/>
                <a:cs typeface="+mj-cs"/>
              </a:rPr>
              <a:t> </a:t>
            </a:r>
            <a:r>
              <a:rPr lang="es-ES_tradnl" sz="3600" b="1" kern="0" cap="all" dirty="0" err="1">
                <a:latin typeface="+mj-lt"/>
                <a:ea typeface="+mj-ea"/>
                <a:cs typeface="+mj-cs"/>
              </a:rPr>
              <a:t>DonDE</a:t>
            </a:r>
            <a:r>
              <a:rPr lang="es-ES_tradnl" sz="3600" b="1" kern="0" cap="all" dirty="0">
                <a:latin typeface="+mj-lt"/>
                <a:ea typeface="+mj-ea"/>
                <a:cs typeface="+mj-cs"/>
              </a:rPr>
              <a:t> </a:t>
            </a:r>
            <a:r>
              <a:rPr lang="es-ES_tradnl" sz="3600" b="1" kern="0" cap="all" dirty="0" err="1">
                <a:latin typeface="+mj-lt"/>
                <a:ea typeface="+mj-ea"/>
                <a:cs typeface="+mj-cs"/>
              </a:rPr>
              <a:t>desARROLLAR</a:t>
            </a:r>
            <a:r>
              <a:rPr lang="es-ES_tradnl" sz="3600" b="1" kern="0" cap="all" dirty="0">
                <a:latin typeface="+mj-lt"/>
                <a:ea typeface="+mj-ea"/>
                <a:cs typeface="+mj-cs"/>
              </a:rPr>
              <a:t> un </a:t>
            </a:r>
            <a:r>
              <a:rPr lang="es-ES_tradnl" sz="3600" b="1" kern="0" cap="all" dirty="0" err="1">
                <a:latin typeface="+mj-lt"/>
                <a:ea typeface="+mj-ea"/>
                <a:cs typeface="+mj-cs"/>
              </a:rPr>
              <a:t>debaTE</a:t>
            </a:r>
            <a:r>
              <a:rPr lang="es-ES_tradnl" sz="3600" b="1" kern="0" cap="all" dirty="0">
                <a:latin typeface="+mj-lt"/>
                <a:ea typeface="+mj-ea"/>
                <a:cs typeface="+mj-cs"/>
              </a:rPr>
              <a:t> virtual</a:t>
            </a:r>
            <a:endParaRPr lang="ca-ES" sz="3600" b="1" kern="0" cap="all" dirty="0">
              <a:latin typeface="+mj-lt"/>
              <a:ea typeface="+mj-ea"/>
              <a:cs typeface="+mj-cs"/>
            </a:endParaRPr>
          </a:p>
        </p:txBody>
      </p:sp>
      <p:sp>
        <p:nvSpPr>
          <p:cNvPr id="5" name="2 Marcador de texto"/>
          <p:cNvSpPr txBox="1">
            <a:spLocks/>
          </p:cNvSpPr>
          <p:nvPr/>
        </p:nvSpPr>
        <p:spPr bwMode="auto">
          <a:xfrm>
            <a:off x="5148263" y="1196975"/>
            <a:ext cx="2808287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20000"/>
              </a:spcBef>
              <a:defRPr/>
            </a:pPr>
            <a:r>
              <a:rPr lang="es-ES_tradnl" sz="2000" kern="0" dirty="0">
                <a:latin typeface="+mn-lt"/>
              </a:rPr>
              <a:t>¿Qué es el </a:t>
            </a:r>
            <a:r>
              <a:rPr lang="es-ES_tradnl" sz="2000" kern="0" dirty="0" err="1">
                <a:latin typeface="+mn-lt"/>
              </a:rPr>
              <a:t>Present@</a:t>
            </a:r>
            <a:r>
              <a:rPr lang="es-ES_tradnl" sz="2000" kern="0" dirty="0">
                <a:latin typeface="+mn-lt"/>
              </a:rPr>
              <a:t>?</a:t>
            </a:r>
            <a:endParaRPr lang="ca-ES" sz="20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1 Título"/>
          <p:cNvSpPr>
            <a:spLocks noGrp="1"/>
          </p:cNvSpPr>
          <p:nvPr>
            <p:ph type="title"/>
          </p:nvPr>
        </p:nvSpPr>
        <p:spPr>
          <a:xfrm>
            <a:off x="0" y="908050"/>
            <a:ext cx="4500563" cy="1143000"/>
          </a:xfrm>
        </p:spPr>
        <p:txBody>
          <a:bodyPr/>
          <a:lstStyle/>
          <a:p>
            <a:r>
              <a:rPr lang="es-ES_tradnl" sz="4000" smtClean="0"/>
              <a:t/>
            </a:r>
            <a:br>
              <a:rPr lang="es-ES_tradnl" sz="4000" smtClean="0"/>
            </a:br>
            <a:r>
              <a:rPr lang="es-ES_tradnl" sz="4000" smtClean="0"/>
              <a:t>Resol competències transversals</a:t>
            </a:r>
            <a:endParaRPr lang="ca-ES" sz="4000" smtClean="0"/>
          </a:p>
        </p:txBody>
      </p:sp>
      <p:sp>
        <p:nvSpPr>
          <p:cNvPr id="49154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2708275"/>
            <a:ext cx="4356100" cy="3803650"/>
          </a:xfrm>
        </p:spPr>
        <p:txBody>
          <a:bodyPr vert="horz"/>
          <a:lstStyle/>
          <a:p>
            <a:r>
              <a:rPr lang="es-ES_tradnl" sz="2800" smtClean="0"/>
              <a:t>Capacitat de comunicació oral (no apareix a les memòries de grau).</a:t>
            </a:r>
          </a:p>
          <a:p>
            <a:r>
              <a:rPr lang="es-ES_tradnl" sz="2800" smtClean="0"/>
              <a:t>Ús i aplicació de les TIC en l’àmbit acadèmic i professional.</a:t>
            </a:r>
          </a:p>
          <a:p>
            <a:endParaRPr lang="ca-ES" sz="2800" smtClean="0"/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4211638" y="1196975"/>
            <a:ext cx="45005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_tradnl" sz="4000" kern="0" dirty="0">
                <a:latin typeface="+mj-lt"/>
                <a:ea typeface="+mj-ea"/>
                <a:cs typeface="+mj-cs"/>
              </a:rPr>
              <a:t>Resuelve c</a:t>
            </a:r>
            <a:r>
              <a:rPr lang="es-ES_tradnl" sz="4000" kern="0" dirty="0" err="1">
                <a:latin typeface="+mj-lt"/>
                <a:ea typeface="+mj-ea"/>
                <a:cs typeface="+mj-cs"/>
              </a:rPr>
              <a:t>ompetencias</a:t>
            </a:r>
            <a:r>
              <a:rPr lang="es-ES_tradnl" sz="4000" kern="0" dirty="0">
                <a:latin typeface="+mj-lt"/>
                <a:ea typeface="+mj-ea"/>
                <a:cs typeface="+mj-cs"/>
              </a:rPr>
              <a:t> transversales</a:t>
            </a:r>
            <a:endParaRPr lang="ca-ES" sz="40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2 Marcador de texto vertical"/>
          <p:cNvSpPr txBox="1">
            <a:spLocks/>
          </p:cNvSpPr>
          <p:nvPr/>
        </p:nvSpPr>
        <p:spPr bwMode="auto">
          <a:xfrm>
            <a:off x="4643438" y="2708275"/>
            <a:ext cx="4284662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s-ES_tradnl" sz="2800" kern="0" dirty="0">
                <a:latin typeface="+mn-lt"/>
              </a:rPr>
              <a:t>Capacidad de comunicación oral (no aparece a les memorias de grado).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s-ES_tradnl" sz="2800" kern="0" dirty="0">
                <a:latin typeface="+mn-lt"/>
              </a:rPr>
              <a:t>Uso y aplicación de las TIC en el á</a:t>
            </a:r>
            <a:r>
              <a:rPr lang="es-ES_tradnl" sz="2800" kern="0" dirty="0" err="1">
                <a:latin typeface="+mn-lt"/>
              </a:rPr>
              <a:t>mbito</a:t>
            </a:r>
            <a:r>
              <a:rPr lang="es-ES_tradnl" sz="2800" kern="0" dirty="0">
                <a:latin typeface="+mn-lt"/>
              </a:rPr>
              <a:t> académico y profesional.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ca-ES" sz="28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1 Título"/>
          <p:cNvSpPr>
            <a:spLocks noGrp="1"/>
          </p:cNvSpPr>
          <p:nvPr>
            <p:ph type="title"/>
          </p:nvPr>
        </p:nvSpPr>
        <p:spPr>
          <a:xfrm>
            <a:off x="395288" y="1484313"/>
            <a:ext cx="3886200" cy="1143000"/>
          </a:xfrm>
        </p:spPr>
        <p:txBody>
          <a:bodyPr/>
          <a:lstStyle/>
          <a:p>
            <a:r>
              <a:rPr lang="es-ES_tradnl" smtClean="0"/>
              <a:t>Resol la contradicció del TFC</a:t>
            </a:r>
            <a:endParaRPr lang="ca-ES" smtClean="0"/>
          </a:p>
        </p:txBody>
      </p:sp>
      <p:sp>
        <p:nvSpPr>
          <p:cNvPr id="50178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3284538"/>
            <a:ext cx="4392613" cy="2447925"/>
          </a:xfrm>
        </p:spPr>
        <p:txBody>
          <a:bodyPr vert="horz"/>
          <a:lstStyle/>
          <a:p>
            <a:r>
              <a:rPr lang="es-ES_tradnl" smtClean="0"/>
              <a:t>“(…) una presentació per ser llegida”.</a:t>
            </a:r>
          </a:p>
          <a:p>
            <a:endParaRPr lang="ca-ES" smtClean="0"/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5257800" y="1484313"/>
            <a:ext cx="388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_tradnl" sz="4400" kern="0" dirty="0">
                <a:latin typeface="+mj-lt"/>
                <a:ea typeface="+mj-ea"/>
                <a:cs typeface="+mj-cs"/>
              </a:rPr>
              <a:t>Resuelve la </a:t>
            </a:r>
            <a:r>
              <a:rPr lang="es-ES_tradnl" sz="4400" kern="0" dirty="0" err="1">
                <a:latin typeface="+mj-lt"/>
                <a:ea typeface="+mj-ea"/>
                <a:cs typeface="+mj-cs"/>
              </a:rPr>
              <a:t>contradición</a:t>
            </a:r>
            <a:r>
              <a:rPr lang="es-ES_tradnl" sz="4400" kern="0" dirty="0">
                <a:latin typeface="+mj-lt"/>
                <a:ea typeface="+mj-ea"/>
                <a:cs typeface="+mj-cs"/>
              </a:rPr>
              <a:t> del TFC</a:t>
            </a:r>
            <a:endParaRPr lang="ca-ES" sz="4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2 Marcador de texto vertical"/>
          <p:cNvSpPr txBox="1">
            <a:spLocks/>
          </p:cNvSpPr>
          <p:nvPr/>
        </p:nvSpPr>
        <p:spPr bwMode="auto">
          <a:xfrm>
            <a:off x="4751388" y="3284538"/>
            <a:ext cx="439261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s-ES_tradnl" sz="3200" kern="0" dirty="0">
                <a:latin typeface="+mn-lt"/>
              </a:rPr>
              <a:t>“(…) una presentación para ser leída”.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ca-ES" sz="32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1 Título"/>
          <p:cNvSpPr>
            <a:spLocks noGrp="1"/>
          </p:cNvSpPr>
          <p:nvPr>
            <p:ph type="title"/>
          </p:nvPr>
        </p:nvSpPr>
        <p:spPr>
          <a:xfrm>
            <a:off x="468313" y="1557338"/>
            <a:ext cx="3236912" cy="2027237"/>
          </a:xfrm>
        </p:spPr>
        <p:txBody>
          <a:bodyPr/>
          <a:lstStyle/>
          <a:p>
            <a:r>
              <a:rPr lang="es-ES_tradnl" smtClean="0"/>
              <a:t>Resol el problema del lliurament</a:t>
            </a:r>
            <a:endParaRPr lang="ca-ES" smtClean="0"/>
          </a:p>
        </p:txBody>
      </p:sp>
      <p:sp>
        <p:nvSpPr>
          <p:cNvPr id="51202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979613" y="4221163"/>
            <a:ext cx="5400675" cy="871537"/>
          </a:xfrm>
        </p:spPr>
        <p:txBody>
          <a:bodyPr vert="horz"/>
          <a:lstStyle/>
          <a:p>
            <a:pPr>
              <a:buFontTx/>
              <a:buNone/>
            </a:pPr>
            <a:r>
              <a:rPr lang="es-ES_tradnl" smtClean="0"/>
              <a:t>t</a:t>
            </a:r>
            <a:r>
              <a:rPr lang="es-ES_tradnl" baseline="-25000" smtClean="0"/>
              <a:t>adjun_video_cor.</a:t>
            </a:r>
            <a:r>
              <a:rPr lang="es-ES_tradnl" smtClean="0"/>
              <a:t> &gt; t</a:t>
            </a:r>
            <a:r>
              <a:rPr lang="es-ES_tradnl" baseline="-25000" smtClean="0"/>
              <a:t>connex_campus</a:t>
            </a:r>
            <a:r>
              <a:rPr lang="es-ES_tradnl" smtClean="0"/>
              <a:t>.</a:t>
            </a:r>
          </a:p>
          <a:p>
            <a:endParaRPr lang="ca-ES" smtClean="0"/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4859338" y="1557338"/>
            <a:ext cx="3238500" cy="202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_tradnl" sz="4400" kern="0" dirty="0">
                <a:latin typeface="+mj-lt"/>
                <a:ea typeface="+mj-ea"/>
                <a:cs typeface="+mj-cs"/>
              </a:rPr>
              <a:t>Resuelve el problema de la entrega</a:t>
            </a:r>
            <a:endParaRPr lang="ca-ES" sz="4400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_tradnl" dirty="0" smtClean="0"/>
              <a:t>Demo</a:t>
            </a: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836613"/>
            <a:ext cx="9144000" cy="576103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buFontTx/>
              <a:buNone/>
              <a:defRPr/>
            </a:pPr>
            <a:endParaRPr lang="pt-BR" sz="6600" b="1" dirty="0" smtClean="0">
              <a:solidFill>
                <a:srgbClr val="8289A6"/>
              </a:solidFill>
            </a:endParaRPr>
          </a:p>
          <a:p>
            <a:pPr>
              <a:buFontTx/>
              <a:buNone/>
              <a:defRPr/>
            </a:pPr>
            <a:endParaRPr lang="pt-BR" sz="6600" b="1" dirty="0" smtClean="0">
              <a:solidFill>
                <a:srgbClr val="8289A6"/>
              </a:solidFill>
            </a:endParaRPr>
          </a:p>
          <a:p>
            <a:pPr>
              <a:buFontTx/>
              <a:buNone/>
              <a:defRPr/>
            </a:pPr>
            <a:r>
              <a:rPr lang="pt-BR" sz="6600" b="1" dirty="0" smtClean="0">
                <a:solidFill>
                  <a:srgbClr val="8289A6"/>
                </a:solidFill>
              </a:rPr>
              <a:t> (1)</a:t>
            </a:r>
            <a:r>
              <a:rPr lang="es-ES" sz="6600" dirty="0" smtClean="0"/>
              <a:t> </a:t>
            </a:r>
          </a:p>
          <a:p>
            <a:pPr>
              <a:buFontTx/>
              <a:buNone/>
              <a:defRPr/>
            </a:pPr>
            <a:r>
              <a:rPr lang="es-ES" sz="6600" b="1" dirty="0" smtClean="0">
                <a:solidFill>
                  <a:schemeClr val="bg1"/>
                </a:solidFill>
              </a:rPr>
              <a:t> </a:t>
            </a:r>
            <a:r>
              <a:rPr lang="es-ES" sz="6600" b="1" dirty="0" err="1" smtClean="0">
                <a:solidFill>
                  <a:schemeClr val="bg1"/>
                </a:solidFill>
              </a:rPr>
              <a:t>Presentació</a:t>
            </a:r>
            <a:endParaRPr lang="es-ES" sz="6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1 Título"/>
          <p:cNvSpPr>
            <a:spLocks noGrp="1"/>
          </p:cNvSpPr>
          <p:nvPr>
            <p:ph type="title"/>
          </p:nvPr>
        </p:nvSpPr>
        <p:spPr>
          <a:xfrm>
            <a:off x="250825" y="1268413"/>
            <a:ext cx="3886200" cy="1524000"/>
          </a:xfrm>
        </p:spPr>
        <p:txBody>
          <a:bodyPr/>
          <a:lstStyle/>
          <a:p>
            <a:r>
              <a:rPr lang="es-ES_tradnl" smtClean="0"/>
              <a:t>Es dóna suport als estudiants</a:t>
            </a:r>
            <a:endParaRPr lang="ca-ES" smtClean="0"/>
          </a:p>
        </p:txBody>
      </p:sp>
      <p:sp>
        <p:nvSpPr>
          <p:cNvPr id="53250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79388" y="3416300"/>
            <a:ext cx="4248150" cy="3441700"/>
          </a:xfrm>
        </p:spPr>
        <p:txBody>
          <a:bodyPr vert="horz"/>
          <a:lstStyle/>
          <a:p>
            <a:r>
              <a:rPr lang="es-ES_tradnl" sz="2800" smtClean="0"/>
              <a:t>Redacció de textos cientificotècnics.</a:t>
            </a:r>
          </a:p>
          <a:p>
            <a:r>
              <a:rPr lang="es-ES" sz="2800" smtClean="0"/>
              <a:t>Presentació de documents i elaboració de presentacions</a:t>
            </a:r>
            <a:endParaRPr lang="es-ES_tradnl" sz="2800" smtClean="0"/>
          </a:p>
          <a:p>
            <a:endParaRPr lang="ca-ES" smtClean="0"/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5003800" y="1268413"/>
            <a:ext cx="3886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_tradnl" sz="4400" kern="0" dirty="0">
                <a:latin typeface="+mj-lt"/>
                <a:ea typeface="+mj-ea"/>
                <a:cs typeface="+mj-cs"/>
              </a:rPr>
              <a:t>Se da soporte a los estudiantes</a:t>
            </a:r>
            <a:endParaRPr lang="ca-ES" sz="4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2 Marcador de texto vertical"/>
          <p:cNvSpPr txBox="1">
            <a:spLocks/>
          </p:cNvSpPr>
          <p:nvPr/>
        </p:nvSpPr>
        <p:spPr bwMode="auto">
          <a:xfrm>
            <a:off x="4895850" y="3416300"/>
            <a:ext cx="424815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s-ES_tradnl" sz="2800" kern="0" dirty="0">
                <a:latin typeface="+mn-lt"/>
              </a:rPr>
              <a:t>Redacción de textos </a:t>
            </a:r>
            <a:r>
              <a:rPr lang="es-ES_tradnl" sz="2800" kern="0" dirty="0" err="1">
                <a:latin typeface="+mn-lt"/>
              </a:rPr>
              <a:t>cientificotécnicos</a:t>
            </a:r>
            <a:r>
              <a:rPr lang="es-ES_tradnl" sz="2800" kern="0" dirty="0">
                <a:latin typeface="+mn-lt"/>
              </a:rPr>
              <a:t>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s-ES" sz="2800" kern="0" dirty="0">
                <a:latin typeface="+mn-lt"/>
              </a:rPr>
              <a:t>Presentación de documentos y elaboración de presentaciones</a:t>
            </a:r>
            <a:endParaRPr lang="es-ES_tradnl" sz="28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ca-ES" sz="32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1 Título"/>
          <p:cNvSpPr>
            <a:spLocks noGrp="1"/>
          </p:cNvSpPr>
          <p:nvPr>
            <p:ph type="title"/>
          </p:nvPr>
        </p:nvSpPr>
        <p:spPr>
          <a:xfrm>
            <a:off x="395288" y="1125538"/>
            <a:ext cx="3525837" cy="1666875"/>
          </a:xfrm>
        </p:spPr>
        <p:txBody>
          <a:bodyPr/>
          <a:lstStyle/>
          <a:p>
            <a:r>
              <a:rPr lang="es-ES_tradnl" sz="4000" smtClean="0"/>
              <a:t>Permet desenvolupar el debat virtual</a:t>
            </a:r>
            <a:endParaRPr lang="ca-ES" sz="4000" smtClean="0"/>
          </a:p>
        </p:txBody>
      </p:sp>
      <p:sp>
        <p:nvSpPr>
          <p:cNvPr id="54274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3068638"/>
            <a:ext cx="4140200" cy="3313112"/>
          </a:xfrm>
        </p:spPr>
        <p:txBody>
          <a:bodyPr vert="horz"/>
          <a:lstStyle/>
          <a:p>
            <a:r>
              <a:rPr lang="es-ES_tradnl" sz="2400" smtClean="0"/>
              <a:t>Té perfils diferenciats consultor-estudiant</a:t>
            </a:r>
          </a:p>
          <a:p>
            <a:r>
              <a:rPr lang="es-ES_tradnl" sz="2400" smtClean="0"/>
              <a:t>Permet descarregar vídeos.</a:t>
            </a:r>
          </a:p>
          <a:p>
            <a:r>
              <a:rPr lang="es-ES_tradnl" sz="2400" smtClean="0"/>
              <a:t>Mostra els comentaris de forma transparent i associada als vídeos.</a:t>
            </a:r>
          </a:p>
          <a:p>
            <a:endParaRPr lang="es-ES_tradnl" sz="2400" smtClean="0"/>
          </a:p>
          <a:p>
            <a:pPr lvl="1">
              <a:buFontTx/>
              <a:buNone/>
            </a:pPr>
            <a:endParaRPr lang="ca-ES" sz="2400" smtClean="0"/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4716463" y="1125538"/>
            <a:ext cx="3525837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_tradnl" sz="4000" kern="0" dirty="0">
                <a:latin typeface="+mj-lt"/>
                <a:ea typeface="+mj-ea"/>
                <a:cs typeface="+mj-cs"/>
              </a:rPr>
              <a:t>Permite desarrollar el debate virtual</a:t>
            </a:r>
            <a:endParaRPr lang="ca-ES" sz="40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2 Marcador de texto vertical"/>
          <p:cNvSpPr txBox="1">
            <a:spLocks/>
          </p:cNvSpPr>
          <p:nvPr/>
        </p:nvSpPr>
        <p:spPr bwMode="auto">
          <a:xfrm>
            <a:off x="4787900" y="3068638"/>
            <a:ext cx="3779838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s-ES_tradnl" sz="2400" kern="0" dirty="0">
                <a:latin typeface="+mn-lt"/>
              </a:rPr>
              <a:t>Tiene perfiles diferenciados consultor-estudiante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s-ES_tradnl" sz="2400" kern="0" dirty="0">
                <a:latin typeface="+mn-lt"/>
              </a:rPr>
              <a:t>Permite descargar vídeos.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s-ES_tradnl" sz="2400" kern="0" dirty="0">
                <a:latin typeface="+mn-lt"/>
              </a:rPr>
              <a:t>Muestra los comentarios de forma transparente y asociada a los vídeos.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s-ES_tradnl" sz="2400" kern="0" dirty="0">
              <a:latin typeface="+mn-lt"/>
            </a:endParaRPr>
          </a:p>
          <a:p>
            <a:pPr marL="742950" lvl="1" indent="-285750">
              <a:spcBef>
                <a:spcPct val="20000"/>
              </a:spcBef>
              <a:defRPr/>
            </a:pPr>
            <a:endParaRPr lang="ca-ES" sz="24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750" y="1700213"/>
            <a:ext cx="3128963" cy="1362075"/>
          </a:xfrm>
        </p:spPr>
        <p:txBody>
          <a:bodyPr/>
          <a:lstStyle/>
          <a:p>
            <a:pPr>
              <a:defRPr/>
            </a:pPr>
            <a:r>
              <a:rPr lang="es-ES_tradnl" dirty="0" err="1" smtClean="0"/>
              <a:t>Exemple</a:t>
            </a:r>
            <a:r>
              <a:rPr lang="es-ES_tradnl" dirty="0" smtClean="0"/>
              <a:t> </a:t>
            </a:r>
            <a:r>
              <a:rPr lang="es-ES_tradnl" dirty="0" err="1" smtClean="0"/>
              <a:t>d’aula</a:t>
            </a:r>
            <a:r>
              <a:rPr lang="es-ES_tradnl" dirty="0" smtClean="0"/>
              <a:t> </a:t>
            </a:r>
            <a:r>
              <a:rPr lang="es-ES_tradnl" dirty="0" err="1" smtClean="0"/>
              <a:t>amb</a:t>
            </a:r>
            <a:r>
              <a:rPr lang="es-ES_tradnl" dirty="0" smtClean="0"/>
              <a:t> </a:t>
            </a:r>
            <a:r>
              <a:rPr lang="es-ES_tradnl" dirty="0" err="1" smtClean="0"/>
              <a:t>debat</a:t>
            </a:r>
            <a:endParaRPr lang="ca-ES" dirty="0"/>
          </a:p>
        </p:txBody>
      </p:sp>
      <p:sp>
        <p:nvSpPr>
          <p:cNvPr id="3" name="1 Título"/>
          <p:cNvSpPr txBox="1">
            <a:spLocks/>
          </p:cNvSpPr>
          <p:nvPr/>
        </p:nvSpPr>
        <p:spPr bwMode="auto">
          <a:xfrm>
            <a:off x="5292725" y="1706563"/>
            <a:ext cx="3128963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s-ES_tradnl" sz="4000" b="1" kern="0" cap="all" dirty="0">
                <a:latin typeface="+mj-lt"/>
                <a:ea typeface="+mj-ea"/>
                <a:cs typeface="+mj-cs"/>
              </a:rPr>
              <a:t>EJEMPLO DE AULA CON DEBATE</a:t>
            </a:r>
            <a:endParaRPr lang="ca-ES" sz="4000" b="1" kern="0" cap="all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1 Título"/>
          <p:cNvSpPr>
            <a:spLocks noGrp="1"/>
          </p:cNvSpPr>
          <p:nvPr>
            <p:ph type="title"/>
          </p:nvPr>
        </p:nvSpPr>
        <p:spPr>
          <a:xfrm>
            <a:off x="0" y="981075"/>
            <a:ext cx="4246563" cy="1143000"/>
          </a:xfrm>
        </p:spPr>
        <p:txBody>
          <a:bodyPr/>
          <a:lstStyle/>
          <a:p>
            <a:r>
              <a:rPr lang="es-ES_tradnl" smtClean="0"/>
              <a:t>Té altres usos</a:t>
            </a:r>
            <a:endParaRPr lang="ca-ES" smtClean="0"/>
          </a:p>
        </p:txBody>
      </p:sp>
      <p:sp>
        <p:nvSpPr>
          <p:cNvPr id="56322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95288" y="2205038"/>
            <a:ext cx="3384550" cy="3463925"/>
          </a:xfrm>
        </p:spPr>
        <p:txBody>
          <a:bodyPr vert="horz"/>
          <a:lstStyle/>
          <a:p>
            <a:r>
              <a:rPr lang="es-ES_tradnl" sz="2800" smtClean="0"/>
              <a:t>Es poden fer fòrums de vídeos amb comentaris i debats associats.</a:t>
            </a:r>
          </a:p>
          <a:p>
            <a:pPr lvl="1"/>
            <a:r>
              <a:rPr lang="es-ES_tradnl" smtClean="0"/>
              <a:t>Molt útil en els laboratoris</a:t>
            </a:r>
          </a:p>
          <a:p>
            <a:endParaRPr lang="es-ES_tradnl" sz="2800" smtClean="0"/>
          </a:p>
          <a:p>
            <a:endParaRPr lang="ca-ES" sz="2800" smtClean="0"/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4716463" y="981075"/>
            <a:ext cx="44275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_tradnl" sz="4400" kern="0" dirty="0">
                <a:latin typeface="+mj-lt"/>
                <a:ea typeface="+mj-ea"/>
                <a:cs typeface="+mj-cs"/>
              </a:rPr>
              <a:t>Tiene otros usos</a:t>
            </a:r>
            <a:endParaRPr lang="ca-ES" sz="4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2 Marcador de texto vertical"/>
          <p:cNvSpPr txBox="1">
            <a:spLocks/>
          </p:cNvSpPr>
          <p:nvPr/>
        </p:nvSpPr>
        <p:spPr bwMode="auto">
          <a:xfrm>
            <a:off x="4859338" y="2205038"/>
            <a:ext cx="3600450" cy="346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s-ES_tradnl" sz="2800" kern="0" dirty="0">
                <a:latin typeface="+mn-lt"/>
              </a:rPr>
              <a:t>Se pueden hacer fórums de vídeos con comentarios y debates asociados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s-ES_tradnl" sz="2800" kern="0" dirty="0">
                <a:latin typeface="+mn-lt"/>
              </a:rPr>
              <a:t>Muy útil en los laboratorios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s-ES_tradnl" sz="28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ca-ES" sz="28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5788" y="1409700"/>
            <a:ext cx="8091487" cy="4214813"/>
          </a:xfrm>
          <a:solidFill>
            <a:srgbClr val="FFFFFF"/>
          </a:solidFill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pt-BR" sz="4000" b="1" smtClean="0">
                <a:solidFill>
                  <a:srgbClr val="8289A6"/>
                </a:solidFill>
              </a:rPr>
              <a:t>Jornada PDCs</a:t>
            </a:r>
            <a:br>
              <a:rPr lang="pt-BR" sz="4000" b="1" smtClean="0">
                <a:solidFill>
                  <a:srgbClr val="8289A6"/>
                </a:solidFill>
              </a:rPr>
            </a:br>
            <a:r>
              <a:rPr lang="ca-ES" sz="1400" smtClean="0">
                <a:solidFill>
                  <a:srgbClr val="8289A6"/>
                </a:solidFill>
              </a:rPr>
              <a:t> </a:t>
            </a:r>
            <a:r>
              <a:rPr lang="ca-ES" sz="3600" smtClean="0">
                <a:solidFill>
                  <a:srgbClr val="8289A6"/>
                </a:solidFill>
              </a:rPr>
              <a:t/>
            </a:r>
            <a:br>
              <a:rPr lang="ca-ES" sz="3600" smtClean="0">
                <a:solidFill>
                  <a:srgbClr val="8289A6"/>
                </a:solidFill>
              </a:rPr>
            </a:br>
            <a:r>
              <a:rPr lang="ca-ES" sz="3600" smtClean="0">
                <a:solidFill>
                  <a:srgbClr val="8289A6"/>
                </a:solidFill>
              </a:rPr>
              <a:t/>
            </a:r>
            <a:br>
              <a:rPr lang="ca-ES" sz="3600" smtClean="0">
                <a:solidFill>
                  <a:srgbClr val="8289A6"/>
                </a:solidFill>
              </a:rPr>
            </a:br>
            <a:r>
              <a:rPr lang="es-ES" i="1" smtClean="0"/>
              <a:t>”L’aula centrada en l’activitat de l’estudiant”</a:t>
            </a:r>
            <a:r>
              <a:rPr lang="es-ES" smtClean="0"/>
              <a:t> </a:t>
            </a:r>
            <a:br>
              <a:rPr lang="es-ES" smtClean="0"/>
            </a:br>
            <a:r>
              <a:rPr lang="es-ES" smtClean="0"/>
              <a:t/>
            </a:r>
            <a:br>
              <a:rPr lang="es-ES" smtClean="0"/>
            </a:br>
            <a:r>
              <a:rPr lang="ca-ES" sz="2800" b="1" smtClean="0"/>
              <a:t>G-PAC: </a:t>
            </a:r>
            <a:r>
              <a:rPr lang="it-IT" sz="2800" b="1" smtClean="0"/>
              <a:t>Guies d’Estudi per a l’Activitat Docent</a:t>
            </a:r>
            <a:r>
              <a:rPr lang="ca-ES" sz="2800" smtClean="0"/>
              <a:t/>
            </a:r>
            <a:br>
              <a:rPr lang="ca-ES" sz="2800" smtClean="0"/>
            </a:br>
            <a:r>
              <a:rPr lang="ca-ES" sz="2800" smtClean="0"/>
              <a:t/>
            </a:r>
            <a:br>
              <a:rPr lang="ca-ES" sz="2800" smtClean="0"/>
            </a:br>
            <a:r>
              <a:rPr lang="ca-ES" sz="2000" i="1" smtClean="0"/>
              <a:t>9 de juliol 2011</a:t>
            </a:r>
            <a:br>
              <a:rPr lang="ca-ES" sz="2000" i="1" smtClean="0"/>
            </a:br>
            <a:r>
              <a:rPr lang="ca-ES" sz="2000" i="1" smtClean="0"/>
              <a:t/>
            </a:r>
            <a:br>
              <a:rPr lang="ca-ES" sz="2000" i="1" smtClean="0"/>
            </a:br>
            <a:r>
              <a:rPr lang="ca-ES" sz="2000" b="1" smtClean="0"/>
              <a:t>ameseguer@uoc.edu</a:t>
            </a:r>
          </a:p>
        </p:txBody>
      </p:sp>
      <p:pic>
        <p:nvPicPr>
          <p:cNvPr id="57346" name="Picture 5" descr="frontal_generic_UO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36613"/>
            <a:ext cx="7772400" cy="531812"/>
          </a:xfrm>
          <a:solidFill>
            <a:srgbClr val="FFFFFF"/>
          </a:solidFill>
        </p:spPr>
        <p:txBody>
          <a:bodyPr>
            <a:spAutoFit/>
          </a:bodyPr>
          <a:lstStyle/>
          <a:p>
            <a:pPr marL="838200" indent="-838200" algn="just">
              <a:lnSpc>
                <a:spcPct val="80000"/>
              </a:lnSpc>
            </a:pPr>
            <a:r>
              <a:rPr lang="ca-ES" sz="3600" b="1" smtClean="0">
                <a:solidFill>
                  <a:srgbClr val="8289A6"/>
                </a:solidFill>
              </a:rPr>
              <a:t>(1)  Antecedents</a:t>
            </a:r>
            <a:endParaRPr lang="ca-ES" sz="1800" b="1" i="1" smtClean="0"/>
          </a:p>
        </p:txBody>
      </p:sp>
      <p:pic>
        <p:nvPicPr>
          <p:cNvPr id="12292" name="Picture 3" descr="frontal_generic_UO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685800" y="1638300"/>
            <a:ext cx="4368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s-ES" sz="2400" b="1">
                <a:solidFill>
                  <a:srgbClr val="2E3A69"/>
                </a:solidFill>
              </a:rPr>
              <a:t>Curs 1998-1999</a:t>
            </a:r>
            <a:endParaRPr lang="es-ES" sz="2400" i="1">
              <a:solidFill>
                <a:srgbClr val="2E3A69"/>
              </a:solidFill>
            </a:endParaRPr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109538" y="2057400"/>
            <a:ext cx="3806825" cy="1314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/>
            <a:r>
              <a:rPr lang="es-ES" sz="1600">
                <a:solidFill>
                  <a:srgbClr val="2E3A69"/>
                </a:solidFill>
              </a:rPr>
              <a:t>          En el marc de l’assignatura </a:t>
            </a:r>
            <a:r>
              <a:rPr lang="es-ES" sz="1600" i="1">
                <a:solidFill>
                  <a:srgbClr val="2E3A69"/>
                </a:solidFill>
              </a:rPr>
              <a:t>“Matemàtiques II” </a:t>
            </a:r>
            <a:r>
              <a:rPr lang="es-ES" sz="1600">
                <a:solidFill>
                  <a:srgbClr val="2E3A69"/>
                </a:solidFill>
              </a:rPr>
              <a:t>de la dip. en CE de la UOC, neixen les </a:t>
            </a:r>
            <a:r>
              <a:rPr lang="es-ES" sz="1600" b="1">
                <a:solidFill>
                  <a:srgbClr val="2E3A69"/>
                </a:solidFill>
              </a:rPr>
              <a:t>Guies d’Estudi Setmanals</a:t>
            </a:r>
            <a:r>
              <a:rPr lang="es-ES" sz="1600">
                <a:solidFill>
                  <a:srgbClr val="2E3A69"/>
                </a:solidFill>
              </a:rPr>
              <a:t> (GES), amb els següent objectius:</a:t>
            </a:r>
          </a:p>
        </p:txBody>
      </p:sp>
      <p:sp>
        <p:nvSpPr>
          <p:cNvPr id="12295" name="Text Box 26"/>
          <p:cNvSpPr txBox="1">
            <a:spLocks noChangeArrowheads="1"/>
          </p:cNvSpPr>
          <p:nvPr/>
        </p:nvSpPr>
        <p:spPr bwMode="auto">
          <a:xfrm>
            <a:off x="1247775" y="4019550"/>
            <a:ext cx="525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a-ES" sz="1200" i="1">
                <a:solidFill>
                  <a:schemeClr val="bg1"/>
                </a:solidFill>
              </a:rPr>
              <a:t>- Errades dels materials</a:t>
            </a:r>
          </a:p>
        </p:txBody>
      </p:sp>
      <p:sp>
        <p:nvSpPr>
          <p:cNvPr id="12296" name="Text Box 27"/>
          <p:cNvSpPr txBox="1">
            <a:spLocks noChangeArrowheads="1"/>
          </p:cNvSpPr>
          <p:nvPr/>
        </p:nvSpPr>
        <p:spPr bwMode="auto">
          <a:xfrm>
            <a:off x="1247775" y="3333750"/>
            <a:ext cx="525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a-ES" sz="1200" i="1">
                <a:solidFill>
                  <a:schemeClr val="bg1"/>
                </a:solidFill>
              </a:rPr>
              <a:t>- Ritme d’estudi constant</a:t>
            </a:r>
            <a:endParaRPr lang="ca-ES" sz="1200" i="1"/>
          </a:p>
        </p:txBody>
      </p:sp>
      <p:sp>
        <p:nvSpPr>
          <p:cNvPr id="12297" name="Text Box 28"/>
          <p:cNvSpPr txBox="1">
            <a:spLocks noChangeArrowheads="1"/>
          </p:cNvSpPr>
          <p:nvPr/>
        </p:nvSpPr>
        <p:spPr bwMode="auto">
          <a:xfrm>
            <a:off x="1247775" y="3562350"/>
            <a:ext cx="525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a-ES" sz="1200" i="1">
                <a:solidFill>
                  <a:schemeClr val="bg1"/>
                </a:solidFill>
              </a:rPr>
              <a:t>- Recomanacions i conceptes</a:t>
            </a:r>
            <a:endParaRPr lang="ca-ES" sz="1200" i="1"/>
          </a:p>
        </p:txBody>
      </p:sp>
      <p:sp>
        <p:nvSpPr>
          <p:cNvPr id="12298" name="Text Box 29"/>
          <p:cNvSpPr txBox="1">
            <a:spLocks noChangeArrowheads="1"/>
          </p:cNvSpPr>
          <p:nvPr/>
        </p:nvSpPr>
        <p:spPr bwMode="auto">
          <a:xfrm>
            <a:off x="1247775" y="3790950"/>
            <a:ext cx="525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a-ES" sz="1200" i="1">
                <a:solidFill>
                  <a:schemeClr val="bg1"/>
                </a:solidFill>
              </a:rPr>
              <a:t>- Exercicis pràctics i activitats</a:t>
            </a:r>
          </a:p>
        </p:txBody>
      </p:sp>
      <p:sp>
        <p:nvSpPr>
          <p:cNvPr id="12299" name="Text Box 31"/>
          <p:cNvSpPr txBox="1">
            <a:spLocks noChangeArrowheads="1"/>
          </p:cNvSpPr>
          <p:nvPr/>
        </p:nvSpPr>
        <p:spPr bwMode="auto">
          <a:xfrm>
            <a:off x="815975" y="4578350"/>
            <a:ext cx="2405063" cy="1016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a-ES" sz="1500" b="1">
                <a:solidFill>
                  <a:schemeClr val="bg1"/>
                </a:solidFill>
                <a:latin typeface="Times New Roman" pitchFamily="18" charset="0"/>
              </a:rPr>
              <a:t>ORDENACIÓ</a:t>
            </a:r>
          </a:p>
          <a:p>
            <a:pPr algn="ctr" eaLnBrk="0" hangingPunct="0">
              <a:spcBef>
                <a:spcPct val="50000"/>
              </a:spcBef>
            </a:pPr>
            <a:r>
              <a:rPr lang="ca-ES" sz="1500" b="1">
                <a:solidFill>
                  <a:schemeClr val="bg1"/>
                </a:solidFill>
                <a:latin typeface="Times New Roman" pitchFamily="18" charset="0"/>
              </a:rPr>
              <a:t>GUIATGE</a:t>
            </a:r>
          </a:p>
          <a:p>
            <a:pPr algn="ctr" eaLnBrk="0" hangingPunct="0">
              <a:spcBef>
                <a:spcPct val="50000"/>
              </a:spcBef>
            </a:pPr>
            <a:r>
              <a:rPr lang="ca-ES" sz="1500" b="1">
                <a:solidFill>
                  <a:schemeClr val="bg1"/>
                </a:solidFill>
                <a:latin typeface="Times New Roman" pitchFamily="18" charset="0"/>
              </a:rPr>
              <a:t>RECOMANACIONS</a:t>
            </a:r>
            <a:r>
              <a:rPr lang="ca-ES" sz="15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2300" name="Text Box 35"/>
          <p:cNvSpPr txBox="1">
            <a:spLocks noChangeArrowheads="1"/>
          </p:cNvSpPr>
          <p:nvPr/>
        </p:nvSpPr>
        <p:spPr bwMode="auto">
          <a:xfrm>
            <a:off x="1247775" y="4248150"/>
            <a:ext cx="525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a-ES" sz="1200" i="1">
                <a:solidFill>
                  <a:schemeClr val="bg1"/>
                </a:solidFill>
              </a:rPr>
              <a:t>- Transmissió de textos matemàtics</a:t>
            </a:r>
            <a:endParaRPr lang="ca-ES" sz="1200" i="1"/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4021138" y="1393825"/>
          <a:ext cx="4951412" cy="4578350"/>
        </p:xfrm>
        <a:graphic>
          <a:graphicData uri="http://schemas.openxmlformats.org/presentationml/2006/ole">
            <p:oleObj spid="_x0000_s12290" name="Fotografía de Photo Editor" r:id="rId4" imgW="6171429" imgH="5706272" progId="MSPhotoEd.3">
              <p:embed/>
            </p:oleObj>
          </a:graphicData>
        </a:graphic>
      </p:graphicFrame>
      <p:sp>
        <p:nvSpPr>
          <p:cNvPr id="12301" name="Rectangle 40"/>
          <p:cNvSpPr>
            <a:spLocks noChangeArrowheads="1"/>
          </p:cNvSpPr>
          <p:nvPr/>
        </p:nvSpPr>
        <p:spPr bwMode="auto">
          <a:xfrm>
            <a:off x="1681163" y="6102350"/>
            <a:ext cx="1298575" cy="639763"/>
          </a:xfrm>
          <a:prstGeom prst="rect">
            <a:avLst/>
          </a:prstGeom>
          <a:solidFill>
            <a:srgbClr val="DDDDDD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ctr"/>
            <a:r>
              <a:rPr lang="es-ES" sz="1600"/>
              <a:t>Prova pilot </a:t>
            </a:r>
          </a:p>
          <a:p>
            <a:pPr marL="609600" indent="-609600" algn="ctr"/>
            <a:r>
              <a:rPr lang="es-ES" sz="1600"/>
              <a:t>“nova aula”</a:t>
            </a:r>
          </a:p>
        </p:txBody>
      </p:sp>
      <p:sp>
        <p:nvSpPr>
          <p:cNvPr id="12302" name="Rectangle 41"/>
          <p:cNvSpPr>
            <a:spLocks noChangeArrowheads="1"/>
          </p:cNvSpPr>
          <p:nvPr/>
        </p:nvSpPr>
        <p:spPr bwMode="auto">
          <a:xfrm>
            <a:off x="3783013" y="6103938"/>
            <a:ext cx="1557337" cy="639762"/>
          </a:xfrm>
          <a:prstGeom prst="rect">
            <a:avLst/>
          </a:prstGeom>
          <a:solidFill>
            <a:srgbClr val="DDDDDD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ctr"/>
            <a:r>
              <a:rPr lang="es-ES" sz="1600"/>
              <a:t>Generalització </a:t>
            </a:r>
          </a:p>
          <a:p>
            <a:pPr marL="609600" indent="-609600" algn="ctr"/>
            <a:r>
              <a:rPr lang="es-ES" sz="1600"/>
              <a:t>IB’2000</a:t>
            </a:r>
          </a:p>
        </p:txBody>
      </p:sp>
      <p:sp>
        <p:nvSpPr>
          <p:cNvPr id="12303" name="Rectangle 42"/>
          <p:cNvSpPr>
            <a:spLocks noChangeArrowheads="1"/>
          </p:cNvSpPr>
          <p:nvPr/>
        </p:nvSpPr>
        <p:spPr bwMode="auto">
          <a:xfrm>
            <a:off x="6145213" y="6102350"/>
            <a:ext cx="1557337" cy="639763"/>
          </a:xfrm>
          <a:prstGeom prst="rect">
            <a:avLst/>
          </a:prstGeom>
          <a:solidFill>
            <a:srgbClr val="DDDDDD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ctr"/>
            <a:r>
              <a:rPr lang="es-ES" sz="1600"/>
              <a:t>Generalització</a:t>
            </a:r>
          </a:p>
          <a:p>
            <a:pPr marL="609600" indent="-609600" algn="ctr"/>
            <a:r>
              <a:rPr lang="es-ES" sz="1600"/>
              <a:t>a la UOC</a:t>
            </a:r>
          </a:p>
        </p:txBody>
      </p:sp>
      <p:sp>
        <p:nvSpPr>
          <p:cNvPr id="12304" name="AutoShape 43"/>
          <p:cNvSpPr>
            <a:spLocks noChangeArrowheads="1"/>
          </p:cNvSpPr>
          <p:nvPr/>
        </p:nvSpPr>
        <p:spPr bwMode="auto">
          <a:xfrm>
            <a:off x="3200400" y="6270625"/>
            <a:ext cx="361950" cy="261938"/>
          </a:xfrm>
          <a:prstGeom prst="rightArrow">
            <a:avLst>
              <a:gd name="adj1" fmla="val 50000"/>
              <a:gd name="adj2" fmla="val 34545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2305" name="AutoShape 44"/>
          <p:cNvSpPr>
            <a:spLocks noChangeArrowheads="1"/>
          </p:cNvSpPr>
          <p:nvPr/>
        </p:nvSpPr>
        <p:spPr bwMode="auto">
          <a:xfrm>
            <a:off x="5561013" y="6270625"/>
            <a:ext cx="361950" cy="261938"/>
          </a:xfrm>
          <a:prstGeom prst="rightArrow">
            <a:avLst>
              <a:gd name="adj1" fmla="val 50000"/>
              <a:gd name="adj2" fmla="val 34545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36613"/>
            <a:ext cx="7772400" cy="531812"/>
          </a:xfrm>
          <a:solidFill>
            <a:srgbClr val="FFFFFF"/>
          </a:solidFill>
        </p:spPr>
        <p:txBody>
          <a:bodyPr>
            <a:spAutoFit/>
          </a:bodyPr>
          <a:lstStyle/>
          <a:p>
            <a:pPr marL="838200" indent="-838200" algn="just">
              <a:lnSpc>
                <a:spcPct val="80000"/>
              </a:lnSpc>
            </a:pPr>
            <a:r>
              <a:rPr lang="ca-ES" sz="3600" b="1" smtClean="0">
                <a:solidFill>
                  <a:srgbClr val="8289A6"/>
                </a:solidFill>
              </a:rPr>
              <a:t>(2)  Projecte G-PAC</a:t>
            </a:r>
            <a:endParaRPr lang="ca-ES" sz="1800" b="1" i="1" smtClean="0"/>
          </a:p>
        </p:txBody>
      </p:sp>
      <p:pic>
        <p:nvPicPr>
          <p:cNvPr id="13317" name="Picture 3" descr="frontal_generic_UO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4"/>
          <p:cNvSpPr>
            <a:spLocks noChangeArrowheads="1"/>
          </p:cNvSpPr>
          <p:nvPr/>
        </p:nvSpPr>
        <p:spPr bwMode="auto">
          <a:xfrm>
            <a:off x="685800" y="4052888"/>
            <a:ext cx="4368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s-ES" sz="2400" b="1">
                <a:solidFill>
                  <a:srgbClr val="2E3A69"/>
                </a:solidFill>
              </a:rPr>
              <a:t>Definició de G-PAC</a:t>
            </a:r>
            <a:endParaRPr lang="es-ES" sz="2400" i="1">
              <a:solidFill>
                <a:srgbClr val="2E3A69"/>
              </a:solidFill>
            </a:endParaRPr>
          </a:p>
        </p:txBody>
      </p:sp>
      <p:sp>
        <p:nvSpPr>
          <p:cNvPr id="13319" name="Rectangle 5"/>
          <p:cNvSpPr>
            <a:spLocks noChangeArrowheads="1"/>
          </p:cNvSpPr>
          <p:nvPr/>
        </p:nvSpPr>
        <p:spPr bwMode="auto">
          <a:xfrm>
            <a:off x="723900" y="4557713"/>
            <a:ext cx="7827963" cy="1314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/>
            <a:r>
              <a:rPr lang="es-ES" sz="1600">
                <a:solidFill>
                  <a:srgbClr val="2E3A69"/>
                </a:solidFill>
              </a:rPr>
              <a:t>Les G-PAC són una eina que </a:t>
            </a:r>
            <a:r>
              <a:rPr lang="es-ES" sz="1600" b="1">
                <a:solidFill>
                  <a:srgbClr val="2E3A69"/>
                </a:solidFill>
              </a:rPr>
              <a:t>guia</a:t>
            </a:r>
            <a:r>
              <a:rPr lang="es-ES" sz="1600">
                <a:solidFill>
                  <a:srgbClr val="2E3A69"/>
                </a:solidFill>
              </a:rPr>
              <a:t> a l’estudiant durant la realització de l’activitat d’</a:t>
            </a:r>
            <a:r>
              <a:rPr lang="es-ES" sz="1600" b="1">
                <a:solidFill>
                  <a:srgbClr val="2E3A69"/>
                </a:solidFill>
              </a:rPr>
              <a:t>avaluació continuada, </a:t>
            </a:r>
            <a:r>
              <a:rPr lang="es-ES" sz="1600">
                <a:solidFill>
                  <a:srgbClr val="2E3A69"/>
                </a:solidFill>
              </a:rPr>
              <a:t>aprofitant al màxim tots els </a:t>
            </a:r>
            <a:r>
              <a:rPr lang="es-ES" sz="1600" b="1">
                <a:solidFill>
                  <a:srgbClr val="2E3A69"/>
                </a:solidFill>
              </a:rPr>
              <a:t>recursos didàctics</a:t>
            </a:r>
            <a:r>
              <a:rPr lang="es-ES" sz="1600">
                <a:solidFill>
                  <a:srgbClr val="2E3A69"/>
                </a:solidFill>
              </a:rPr>
              <a:t> que se li ofereixen en cada assignatura, i </a:t>
            </a:r>
            <a:r>
              <a:rPr lang="es-ES" sz="1600" b="1">
                <a:solidFill>
                  <a:srgbClr val="2E3A69"/>
                </a:solidFill>
              </a:rPr>
              <a:t>integrant</a:t>
            </a:r>
            <a:r>
              <a:rPr lang="es-ES" sz="1600">
                <a:solidFill>
                  <a:srgbClr val="2E3A69"/>
                </a:solidFill>
              </a:rPr>
              <a:t> totes les eines d’aprenentatge que hi estiguin associades. És per tant, una eina molt centrada en l’activitat (d’avaluació) de l’estudiant i, per tant, amb una </a:t>
            </a:r>
            <a:r>
              <a:rPr lang="es-ES" sz="1600" b="1">
                <a:solidFill>
                  <a:srgbClr val="2E3A69"/>
                </a:solidFill>
              </a:rPr>
              <a:t>relació directa amb les PAC</a:t>
            </a:r>
            <a:r>
              <a:rPr lang="es-ES" sz="1600">
                <a:solidFill>
                  <a:srgbClr val="2E3A69"/>
                </a:solidFill>
              </a:rPr>
              <a:t>.</a:t>
            </a:r>
          </a:p>
        </p:txBody>
      </p:sp>
      <p:sp>
        <p:nvSpPr>
          <p:cNvPr id="13320" name="Rectangle 30"/>
          <p:cNvSpPr>
            <a:spLocks noChangeArrowheads="1"/>
          </p:cNvSpPr>
          <p:nvPr/>
        </p:nvSpPr>
        <p:spPr bwMode="auto">
          <a:xfrm>
            <a:off x="723900" y="5949950"/>
            <a:ext cx="8234363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/>
            <a:r>
              <a:rPr lang="es-ES" sz="2000" b="1">
                <a:solidFill>
                  <a:srgbClr val="2E3A69"/>
                </a:solidFill>
              </a:rPr>
              <a:t>Investigadors:</a:t>
            </a:r>
            <a:r>
              <a:rPr lang="es-ES" sz="2000">
                <a:solidFill>
                  <a:srgbClr val="2E3A69"/>
                </a:solidFill>
              </a:rPr>
              <a:t> </a:t>
            </a:r>
          </a:p>
          <a:p>
            <a:pPr marL="609600" indent="-609600"/>
            <a:r>
              <a:rPr lang="es-ES" sz="2000" i="1">
                <a:solidFill>
                  <a:srgbClr val="2E3A69"/>
                </a:solidFill>
              </a:rPr>
              <a:t>Marc Badia, Raquel Ferreras, Maria Pujol, i Antoni Meseguer (Director)</a:t>
            </a:r>
          </a:p>
        </p:txBody>
      </p:sp>
      <p:sp>
        <p:nvSpPr>
          <p:cNvPr id="13321" name="Rectangle 31"/>
          <p:cNvSpPr>
            <a:spLocks noChangeArrowheads="1"/>
          </p:cNvSpPr>
          <p:nvPr/>
        </p:nvSpPr>
        <p:spPr bwMode="auto">
          <a:xfrm>
            <a:off x="685800" y="1638300"/>
            <a:ext cx="4368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s-ES" sz="2400" b="1">
                <a:solidFill>
                  <a:srgbClr val="2E3A69"/>
                </a:solidFill>
              </a:rPr>
              <a:t>Canvi de model pedagògic</a:t>
            </a:r>
            <a:endParaRPr lang="es-ES" sz="2400" i="1">
              <a:solidFill>
                <a:srgbClr val="2E3A69"/>
              </a:solidFill>
            </a:endParaRPr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2190750" y="2128838"/>
          <a:ext cx="2459038" cy="1843087"/>
        </p:xfrm>
        <a:graphic>
          <a:graphicData uri="http://schemas.openxmlformats.org/presentationml/2006/ole">
            <p:oleObj spid="_x0000_s13314" name="Fotografía de Photo Editor" r:id="rId4" imgW="7621064" imgH="5714286" progId="MSPhotoEd.3">
              <p:embed/>
            </p:oleObj>
          </a:graphicData>
        </a:graphic>
      </p:graphicFrame>
      <p:sp>
        <p:nvSpPr>
          <p:cNvPr id="13322" name="Rectangle 33"/>
          <p:cNvSpPr>
            <a:spLocks noChangeArrowheads="1"/>
          </p:cNvSpPr>
          <p:nvPr/>
        </p:nvSpPr>
        <p:spPr bwMode="auto">
          <a:xfrm>
            <a:off x="260350" y="1439863"/>
            <a:ext cx="3254375" cy="428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5348288" y="2208213"/>
          <a:ext cx="1852612" cy="1670050"/>
        </p:xfrm>
        <a:graphic>
          <a:graphicData uri="http://schemas.openxmlformats.org/presentationml/2006/ole">
            <p:oleObj spid="_x0000_s13315" name="Fotografía de Photo Editor" r:id="rId5" imgW="9678751" imgH="8704762" progId="MSPhotoEd.3">
              <p:embed/>
            </p:oleObj>
          </a:graphicData>
        </a:graphic>
      </p:graphicFrame>
      <p:sp>
        <p:nvSpPr>
          <p:cNvPr id="13323" name="AutoShape 35"/>
          <p:cNvSpPr>
            <a:spLocks noChangeArrowheads="1"/>
          </p:cNvSpPr>
          <p:nvPr/>
        </p:nvSpPr>
        <p:spPr bwMode="auto">
          <a:xfrm>
            <a:off x="4846638" y="2917825"/>
            <a:ext cx="361950" cy="261938"/>
          </a:xfrm>
          <a:prstGeom prst="rightArrow">
            <a:avLst>
              <a:gd name="adj1" fmla="val 50000"/>
              <a:gd name="adj2" fmla="val 34545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36613"/>
            <a:ext cx="7772400" cy="531812"/>
          </a:xfrm>
          <a:solidFill>
            <a:srgbClr val="FFFFFF"/>
          </a:solidFill>
        </p:spPr>
        <p:txBody>
          <a:bodyPr>
            <a:spAutoFit/>
          </a:bodyPr>
          <a:lstStyle/>
          <a:p>
            <a:pPr marL="838200" indent="-838200" algn="just">
              <a:lnSpc>
                <a:spcPct val="80000"/>
              </a:lnSpc>
            </a:pPr>
            <a:r>
              <a:rPr lang="ca-ES" sz="3600" b="1" smtClean="0">
                <a:solidFill>
                  <a:srgbClr val="8289A6"/>
                </a:solidFill>
              </a:rPr>
              <a:t>(2)  Projecte G-PAC</a:t>
            </a:r>
            <a:endParaRPr lang="ca-ES" sz="1800" b="1" i="1" smtClean="0"/>
          </a:p>
        </p:txBody>
      </p:sp>
      <p:pic>
        <p:nvPicPr>
          <p:cNvPr id="62466" name="Picture 3" descr="frontal_generic_UO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Rectangle 4"/>
          <p:cNvSpPr>
            <a:spLocks noChangeArrowheads="1"/>
          </p:cNvSpPr>
          <p:nvPr/>
        </p:nvSpPr>
        <p:spPr bwMode="auto">
          <a:xfrm>
            <a:off x="685800" y="1638300"/>
            <a:ext cx="4368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s-ES" sz="2400" b="1">
                <a:solidFill>
                  <a:srgbClr val="2E3A69"/>
                </a:solidFill>
              </a:rPr>
              <a:t>Definició de G-PAC</a:t>
            </a:r>
            <a:endParaRPr lang="es-ES" sz="2400" i="1">
              <a:solidFill>
                <a:srgbClr val="2E3A69"/>
              </a:solidFill>
            </a:endParaRPr>
          </a:p>
        </p:txBody>
      </p:sp>
      <p:pic>
        <p:nvPicPr>
          <p:cNvPr id="6246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9850" y="2152650"/>
            <a:ext cx="6708775" cy="4449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36613"/>
            <a:ext cx="7772400" cy="531812"/>
          </a:xfrm>
          <a:solidFill>
            <a:srgbClr val="FFFFFF"/>
          </a:solidFill>
        </p:spPr>
        <p:txBody>
          <a:bodyPr>
            <a:spAutoFit/>
          </a:bodyPr>
          <a:lstStyle/>
          <a:p>
            <a:pPr marL="838200" indent="-838200" algn="just">
              <a:lnSpc>
                <a:spcPct val="80000"/>
              </a:lnSpc>
            </a:pPr>
            <a:r>
              <a:rPr lang="ca-ES" sz="3600" b="1" smtClean="0">
                <a:solidFill>
                  <a:srgbClr val="8289A6"/>
                </a:solidFill>
              </a:rPr>
              <a:t>(2)  Projecte G-PAC</a:t>
            </a:r>
            <a:endParaRPr lang="ca-ES" sz="1800" b="1" i="1" smtClean="0"/>
          </a:p>
        </p:txBody>
      </p:sp>
      <p:pic>
        <p:nvPicPr>
          <p:cNvPr id="14340" name="Picture 3" descr="frontal_generic_UO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685800" y="1638300"/>
            <a:ext cx="4368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s-ES" sz="2400" b="1">
                <a:solidFill>
                  <a:srgbClr val="2E3A69"/>
                </a:solidFill>
              </a:rPr>
              <a:t>Estructura de la G-PAC</a:t>
            </a:r>
            <a:endParaRPr lang="es-ES" sz="2400" i="1">
              <a:solidFill>
                <a:srgbClr val="2E3A69"/>
              </a:solidFill>
            </a:endParaRPr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723900" y="2143125"/>
            <a:ext cx="4968875" cy="3867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/>
            <a:r>
              <a:rPr lang="es-ES" sz="2000" b="1">
                <a:solidFill>
                  <a:srgbClr val="2E3A69"/>
                </a:solidFill>
              </a:rPr>
              <a:t>- Introducció:</a:t>
            </a:r>
            <a:r>
              <a:rPr lang="es-ES" sz="2000">
                <a:solidFill>
                  <a:srgbClr val="2E3A69"/>
                </a:solidFill>
              </a:rPr>
              <a:t> què es pregunta a la PAC?</a:t>
            </a:r>
          </a:p>
          <a:p>
            <a:pPr marL="609600" indent="-609600"/>
            <a:r>
              <a:rPr lang="es-ES" sz="2000">
                <a:solidFill>
                  <a:srgbClr val="2E3A69"/>
                </a:solidFill>
              </a:rPr>
              <a:t> </a:t>
            </a:r>
          </a:p>
          <a:p>
            <a:pPr marL="609600" indent="-609600"/>
            <a:r>
              <a:rPr lang="es-ES" sz="2000" b="1">
                <a:solidFill>
                  <a:srgbClr val="2E3A69"/>
                </a:solidFill>
              </a:rPr>
              <a:t>- Competències i objectius:</a:t>
            </a:r>
            <a:r>
              <a:rPr lang="es-ES" sz="2000">
                <a:solidFill>
                  <a:srgbClr val="2E3A69"/>
                </a:solidFill>
              </a:rPr>
              <a:t> transversals i específiques</a:t>
            </a:r>
          </a:p>
          <a:p>
            <a:pPr marL="609600" indent="-609600"/>
            <a:endParaRPr lang="es-ES" sz="2000">
              <a:solidFill>
                <a:srgbClr val="2E3A69"/>
              </a:solidFill>
            </a:endParaRPr>
          </a:p>
          <a:p>
            <a:pPr marL="609600" indent="-609600"/>
            <a:r>
              <a:rPr lang="es-ES" sz="2000" b="1">
                <a:solidFill>
                  <a:srgbClr val="2E3A69"/>
                </a:solidFill>
              </a:rPr>
              <a:t>- Recursos didàctics:</a:t>
            </a:r>
            <a:r>
              <a:rPr lang="es-ES" sz="2000">
                <a:solidFill>
                  <a:srgbClr val="2E3A69"/>
                </a:solidFill>
              </a:rPr>
              <a:t> materials didàctics (mòduls), articles, informes, enllaços, etc… i les </a:t>
            </a:r>
            <a:r>
              <a:rPr lang="es-ES" sz="2000">
                <a:solidFill>
                  <a:srgbClr val="FF0000"/>
                </a:solidFill>
              </a:rPr>
              <a:t>“fitxes”</a:t>
            </a:r>
          </a:p>
          <a:p>
            <a:pPr marL="609600" indent="-609600"/>
            <a:endParaRPr lang="es-ES" sz="2000">
              <a:solidFill>
                <a:srgbClr val="FF0000"/>
              </a:solidFill>
            </a:endParaRPr>
          </a:p>
          <a:p>
            <a:pPr marL="609600" indent="-609600"/>
            <a:r>
              <a:rPr lang="es-ES" sz="2000" b="1">
                <a:solidFill>
                  <a:srgbClr val="2E3A69"/>
                </a:solidFill>
              </a:rPr>
              <a:t>- Fonts d’informació: </a:t>
            </a:r>
            <a:r>
              <a:rPr lang="es-ES" sz="2000">
                <a:solidFill>
                  <a:srgbClr val="2E3A69"/>
                </a:solidFill>
              </a:rPr>
              <a:t>p.e. dades</a:t>
            </a:r>
          </a:p>
          <a:p>
            <a:pPr marL="609600" indent="-609600"/>
            <a:endParaRPr lang="es-ES" sz="2000" b="1">
              <a:solidFill>
                <a:srgbClr val="2E3A69"/>
              </a:solidFill>
            </a:endParaRPr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5916613" y="2105025"/>
          <a:ext cx="3079750" cy="4629150"/>
        </p:xfrm>
        <a:graphic>
          <a:graphicData uri="http://schemas.openxmlformats.org/presentationml/2006/ole">
            <p:oleObj spid="_x0000_s14338" name="Fotografía de Photo Editor" r:id="rId4" imgW="3200000" imgH="4809524" progId="MSPhotoEd.3">
              <p:embed/>
            </p:oleObj>
          </a:graphicData>
        </a:graphic>
      </p:graphicFrame>
      <p:sp>
        <p:nvSpPr>
          <p:cNvPr id="14343" name="Line 12"/>
          <p:cNvSpPr>
            <a:spLocks noChangeShapeType="1"/>
          </p:cNvSpPr>
          <p:nvPr/>
        </p:nvSpPr>
        <p:spPr bwMode="auto">
          <a:xfrm>
            <a:off x="4630738" y="4745038"/>
            <a:ext cx="113188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36613"/>
            <a:ext cx="7772400" cy="531812"/>
          </a:xfrm>
          <a:solidFill>
            <a:srgbClr val="FFFFFF"/>
          </a:solidFill>
        </p:spPr>
        <p:txBody>
          <a:bodyPr>
            <a:spAutoFit/>
          </a:bodyPr>
          <a:lstStyle/>
          <a:p>
            <a:pPr marL="838200" indent="-838200" algn="just">
              <a:lnSpc>
                <a:spcPct val="80000"/>
              </a:lnSpc>
            </a:pPr>
            <a:r>
              <a:rPr lang="ca-ES" sz="3600" b="1" smtClean="0">
                <a:solidFill>
                  <a:srgbClr val="8289A6"/>
                </a:solidFill>
              </a:rPr>
              <a:t>(3)  Nova aula</a:t>
            </a:r>
            <a:endParaRPr lang="ca-ES" sz="1800" b="1" i="1" smtClean="0"/>
          </a:p>
        </p:txBody>
      </p:sp>
      <p:pic>
        <p:nvPicPr>
          <p:cNvPr id="65538" name="Picture 3" descr="frontal_generic_UO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Rectangle 4"/>
          <p:cNvSpPr>
            <a:spLocks noChangeArrowheads="1"/>
          </p:cNvSpPr>
          <p:nvPr/>
        </p:nvSpPr>
        <p:spPr bwMode="auto">
          <a:xfrm>
            <a:off x="685800" y="1638300"/>
            <a:ext cx="53562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s-ES" sz="2400" b="1">
                <a:solidFill>
                  <a:srgbClr val="2E3A69"/>
                </a:solidFill>
              </a:rPr>
              <a:t>Integració G-PAC i aula virtual</a:t>
            </a:r>
            <a:endParaRPr lang="es-ES" sz="2400" i="1">
              <a:solidFill>
                <a:srgbClr val="2E3A69"/>
              </a:solidFill>
            </a:endParaRPr>
          </a:p>
        </p:txBody>
      </p:sp>
      <p:grpSp>
        <p:nvGrpSpPr>
          <p:cNvPr id="65540" name="Group 15"/>
          <p:cNvGrpSpPr>
            <a:grpSpLocks/>
          </p:cNvGrpSpPr>
          <p:nvPr/>
        </p:nvGrpSpPr>
        <p:grpSpPr bwMode="auto">
          <a:xfrm>
            <a:off x="85725" y="2024063"/>
            <a:ext cx="9029700" cy="4838700"/>
            <a:chOff x="54" y="1275"/>
            <a:chExt cx="5688" cy="3048"/>
          </a:xfrm>
        </p:grpSpPr>
        <p:grpSp>
          <p:nvGrpSpPr>
            <p:cNvPr id="65541" name="Group 11"/>
            <p:cNvGrpSpPr>
              <a:grpSpLocks/>
            </p:cNvGrpSpPr>
            <p:nvPr/>
          </p:nvGrpSpPr>
          <p:grpSpPr bwMode="auto">
            <a:xfrm>
              <a:off x="54" y="1275"/>
              <a:ext cx="5652" cy="3048"/>
              <a:chOff x="54" y="1275"/>
              <a:chExt cx="5652" cy="3048"/>
            </a:xfrm>
          </p:grpSpPr>
          <p:pic>
            <p:nvPicPr>
              <p:cNvPr id="65545" name="Picture 8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4" y="1275"/>
                <a:ext cx="5652" cy="304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  <p:pic>
            <p:nvPicPr>
              <p:cNvPr id="65546" name="Picture 1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4" y="2743"/>
                <a:ext cx="4621" cy="152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</p:grpSp>
        <p:pic>
          <p:nvPicPr>
            <p:cNvPr id="65542" name="Picture 1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46" y="2916"/>
              <a:ext cx="996" cy="13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65543" name="Picture 1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08" y="2490"/>
              <a:ext cx="132" cy="1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65544" name="Text Box 14"/>
            <p:cNvSpPr txBox="1">
              <a:spLocks noChangeArrowheads="1"/>
            </p:cNvSpPr>
            <p:nvPr/>
          </p:nvSpPr>
          <p:spPr bwMode="auto">
            <a:xfrm>
              <a:off x="3559" y="2450"/>
              <a:ext cx="832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609600" indent="-609600">
                <a:spcBef>
                  <a:spcPct val="50000"/>
                </a:spcBef>
              </a:pPr>
              <a:r>
                <a:rPr lang="es-ES" sz="1200" b="1">
                  <a:solidFill>
                    <a:srgbClr val="008EC0"/>
                  </a:solidFill>
                  <a:latin typeface="Times New Roman" pitchFamily="18" charset="0"/>
                </a:rPr>
                <a:t>4. Solució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 txBox="1">
            <a:spLocks noChangeArrowheads="1"/>
          </p:cNvSpPr>
          <p:nvPr/>
        </p:nvSpPr>
        <p:spPr bwMode="auto">
          <a:xfrm>
            <a:off x="0" y="1268413"/>
            <a:ext cx="91440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42900" indent="-342900">
              <a:lnSpc>
                <a:spcPct val="95000"/>
              </a:lnSpc>
              <a:spcBef>
                <a:spcPct val="20000"/>
              </a:spcBef>
              <a:defRPr/>
            </a:pPr>
            <a:endParaRPr lang="ca-ES" sz="4800" b="1" kern="0" dirty="0">
              <a:solidFill>
                <a:srgbClr val="8289A6"/>
              </a:solidFill>
              <a:latin typeface="+mn-lt"/>
            </a:endParaRPr>
          </a:p>
          <a:p>
            <a:pPr marL="342900" indent="-342900" algn="ctr">
              <a:lnSpc>
                <a:spcPct val="95000"/>
              </a:lnSpc>
              <a:spcBef>
                <a:spcPct val="20000"/>
              </a:spcBef>
              <a:defRPr/>
            </a:pPr>
            <a:r>
              <a:rPr lang="ca-ES" sz="4800" b="1" kern="0" dirty="0">
                <a:solidFill>
                  <a:srgbClr val="8289A6"/>
                </a:solidFill>
                <a:latin typeface="+mn-lt"/>
              </a:rPr>
              <a:t>Serveis per a l’aprenentatge</a:t>
            </a:r>
            <a:endParaRPr lang="en-US" sz="4800" kern="0" dirty="0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924300" y="5876925"/>
            <a:ext cx="5075238" cy="409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ca-ES" sz="2800" b="1" dirty="0" err="1">
                <a:solidFill>
                  <a:srgbClr val="8289A6"/>
                </a:solidFill>
              </a:rPr>
              <a:t>learningtechnologies.uoc.edu</a:t>
            </a:r>
            <a:endParaRPr lang="en-US" sz="2700" dirty="0">
              <a:solidFill>
                <a:schemeClr val="accent6"/>
              </a:solidFill>
            </a:endParaRPr>
          </a:p>
        </p:txBody>
      </p:sp>
      <p:pic>
        <p:nvPicPr>
          <p:cNvPr id="18435" name="4 Imagen" descr="cabecera-OLT-200px.png"/>
          <p:cNvPicPr>
            <a:picLocks noChangeAspect="1"/>
          </p:cNvPicPr>
          <p:nvPr/>
        </p:nvPicPr>
        <p:blipFill>
          <a:blip r:embed="rId2" cstate="print"/>
          <a:srcRect l="13353" r="27167"/>
          <a:stretch>
            <a:fillRect/>
          </a:stretch>
        </p:blipFill>
        <p:spPr bwMode="auto">
          <a:xfrm>
            <a:off x="0" y="4005263"/>
            <a:ext cx="91440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36613"/>
            <a:ext cx="7772400" cy="531812"/>
          </a:xfrm>
          <a:solidFill>
            <a:srgbClr val="FFFFFF"/>
          </a:solidFill>
        </p:spPr>
        <p:txBody>
          <a:bodyPr>
            <a:spAutoFit/>
          </a:bodyPr>
          <a:lstStyle/>
          <a:p>
            <a:pPr marL="838200" indent="-838200" algn="just">
              <a:lnSpc>
                <a:spcPct val="80000"/>
              </a:lnSpc>
            </a:pPr>
            <a:r>
              <a:rPr lang="ca-ES" sz="3600" b="1" smtClean="0">
                <a:solidFill>
                  <a:srgbClr val="8289A6"/>
                </a:solidFill>
              </a:rPr>
              <a:t>(3)  Nova aula</a:t>
            </a:r>
            <a:endParaRPr lang="ca-ES" sz="1800" b="1" i="1" smtClean="0"/>
          </a:p>
        </p:txBody>
      </p:sp>
      <p:pic>
        <p:nvPicPr>
          <p:cNvPr id="66562" name="Picture 3" descr="frontal_generic_UO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Rectangle 4"/>
          <p:cNvSpPr>
            <a:spLocks noChangeArrowheads="1"/>
          </p:cNvSpPr>
          <p:nvPr/>
        </p:nvSpPr>
        <p:spPr bwMode="auto">
          <a:xfrm>
            <a:off x="685800" y="1638300"/>
            <a:ext cx="53562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s-ES" sz="2400" b="1">
                <a:solidFill>
                  <a:srgbClr val="2E3A69"/>
                </a:solidFill>
              </a:rPr>
              <a:t>Integració G-PAC i aula virtual</a:t>
            </a:r>
            <a:endParaRPr lang="es-ES" sz="2400" i="1">
              <a:solidFill>
                <a:srgbClr val="2E3A69"/>
              </a:solidFill>
            </a:endParaRPr>
          </a:p>
        </p:txBody>
      </p:sp>
      <p:pic>
        <p:nvPicPr>
          <p:cNvPr id="6656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2100263"/>
            <a:ext cx="7015162" cy="4740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6565" name="Oval 6"/>
          <p:cNvSpPr>
            <a:spLocks noChangeArrowheads="1"/>
          </p:cNvSpPr>
          <p:nvPr/>
        </p:nvSpPr>
        <p:spPr bwMode="auto">
          <a:xfrm>
            <a:off x="633413" y="2974975"/>
            <a:ext cx="1557337" cy="3048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836613"/>
            <a:ext cx="9144000" cy="576103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buFontTx/>
              <a:buNone/>
              <a:defRPr/>
            </a:pPr>
            <a:endParaRPr lang="pt-BR" sz="6600" b="1" dirty="0" smtClean="0">
              <a:solidFill>
                <a:srgbClr val="8289A6"/>
              </a:solidFill>
            </a:endParaRPr>
          </a:p>
          <a:p>
            <a:pPr>
              <a:buFontTx/>
              <a:buNone/>
              <a:defRPr/>
            </a:pPr>
            <a:endParaRPr lang="pt-BR" sz="6600" b="1" dirty="0" smtClean="0">
              <a:solidFill>
                <a:srgbClr val="8289A6"/>
              </a:solidFill>
            </a:endParaRPr>
          </a:p>
          <a:p>
            <a:pPr>
              <a:buFontTx/>
              <a:buNone/>
              <a:defRPr/>
            </a:pPr>
            <a:r>
              <a:rPr lang="pt-BR" sz="6600" b="1" dirty="0" smtClean="0">
                <a:solidFill>
                  <a:srgbClr val="8289A6"/>
                </a:solidFill>
              </a:rPr>
              <a:t>  (3)</a:t>
            </a:r>
            <a:r>
              <a:rPr lang="es-ES" sz="6600" dirty="0" smtClean="0"/>
              <a:t> </a:t>
            </a:r>
          </a:p>
          <a:p>
            <a:pPr marL="449263" indent="-449263">
              <a:buFontTx/>
              <a:buNone/>
              <a:defRPr/>
            </a:pPr>
            <a:r>
              <a:rPr lang="es-ES" sz="6200" b="1" dirty="0" smtClean="0">
                <a:solidFill>
                  <a:schemeClr val="bg1"/>
                </a:solidFill>
              </a:rPr>
              <a:t>  </a:t>
            </a:r>
            <a:r>
              <a:rPr lang="es-ES" sz="6200" b="1" dirty="0" err="1" smtClean="0">
                <a:solidFill>
                  <a:schemeClr val="bg1"/>
                </a:solidFill>
              </a:rPr>
              <a:t>L’acompanyament</a:t>
            </a:r>
            <a:endParaRPr lang="es-ES" sz="6200" b="1" dirty="0" smtClean="0">
              <a:solidFill>
                <a:schemeClr val="bg1"/>
              </a:solidFill>
            </a:endParaRPr>
          </a:p>
          <a:p>
            <a:pPr>
              <a:buFontTx/>
              <a:buNone/>
              <a:defRPr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1 Título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algn="l"/>
            <a:r>
              <a:rPr lang="es-ES" smtClean="0"/>
              <a:t/>
            </a:r>
            <a:br>
              <a:rPr lang="es-ES" smtClean="0"/>
            </a:br>
            <a:r>
              <a:rPr lang="ca-ES" b="1" smtClean="0">
                <a:solidFill>
                  <a:srgbClr val="8289A6"/>
                </a:solidFill>
              </a:rPr>
              <a:t>Blog de suport</a:t>
            </a:r>
            <a:endParaRPr lang="es-ES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endParaRPr lang="es-ES" dirty="0" smtClean="0">
              <a:hlinkClick r:id="rId2"/>
            </a:endParaRPr>
          </a:p>
          <a:p>
            <a:pPr>
              <a:buFontTx/>
              <a:buNone/>
              <a:defRPr/>
            </a:pPr>
            <a:endParaRPr lang="es-ES" dirty="0">
              <a:hlinkClick r:id="rId2"/>
            </a:endParaRPr>
          </a:p>
          <a:p>
            <a:pPr algn="ctr">
              <a:buFontTx/>
              <a:buNone/>
              <a:defRPr/>
            </a:pPr>
            <a:r>
              <a:rPr lang="es-ES" sz="5400" dirty="0" smtClean="0">
                <a:solidFill>
                  <a:schemeClr val="accent6">
                    <a:lumMod val="60000"/>
                    <a:lumOff val="40000"/>
                  </a:schemeClr>
                </a:solidFill>
                <a:hlinkClick r:id="rId2"/>
              </a:rPr>
              <a:t>http://aula.blogs.uoc.edu/</a:t>
            </a:r>
            <a:endParaRPr lang="es-ES" sz="5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836613"/>
            <a:ext cx="9144000" cy="576103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l">
              <a:defRPr/>
            </a:pP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   </a:t>
            </a:r>
            <a:r>
              <a:rPr lang="ca-ES" sz="6600" b="1" dirty="0" smtClean="0">
                <a:solidFill>
                  <a:srgbClr val="8289A6"/>
                </a:solidFill>
              </a:rPr>
              <a:t>(4)</a:t>
            </a:r>
            <a:r>
              <a:rPr lang="es-ES" sz="6600" dirty="0" smtClean="0"/>
              <a:t/>
            </a:r>
            <a:br>
              <a:rPr lang="es-ES" sz="6600" dirty="0" smtClean="0"/>
            </a:br>
            <a:r>
              <a:rPr lang="es-ES" sz="6600" dirty="0" smtClean="0"/>
              <a:t>  </a:t>
            </a:r>
            <a:r>
              <a:rPr lang="ca-ES" sz="6600" b="1" dirty="0" smtClean="0">
                <a:solidFill>
                  <a:schemeClr val="bg1"/>
                </a:solidFill>
                <a:latin typeface="+mn-lt"/>
              </a:rPr>
              <a:t>Discussió</a:t>
            </a:r>
            <a:endParaRPr lang="es-ES" sz="66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3 Rectángulo"/>
          <p:cNvSpPr>
            <a:spLocks noChangeArrowheads="1"/>
          </p:cNvSpPr>
          <p:nvPr/>
        </p:nvSpPr>
        <p:spPr bwMode="auto">
          <a:xfrm>
            <a:off x="0" y="2060575"/>
            <a:ext cx="914400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400"/>
              <a:t>Quines són les teves experiències i necessitats en l’ús de les eines a l’aula?</a:t>
            </a:r>
          </a:p>
          <a:p>
            <a:pPr algn="ctr"/>
            <a:r>
              <a:rPr lang="es-ES" sz="4400"/>
              <a:t>	</a:t>
            </a:r>
          </a:p>
          <a:p>
            <a:pPr algn="ctr"/>
            <a:r>
              <a:rPr lang="es-ES" sz="4400"/>
              <a:t>	Què canviaríes?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Título"/>
          <p:cNvSpPr>
            <a:spLocks noGrp="1"/>
          </p:cNvSpPr>
          <p:nvPr>
            <p:ph type="title"/>
          </p:nvPr>
        </p:nvSpPr>
        <p:spPr>
          <a:xfrm>
            <a:off x="395288" y="404813"/>
            <a:ext cx="8229600" cy="1143000"/>
          </a:xfrm>
        </p:spPr>
        <p:txBody>
          <a:bodyPr/>
          <a:lstStyle/>
          <a:p>
            <a:pPr algn="l"/>
            <a:r>
              <a:rPr lang="es-ES" smtClean="0"/>
              <a:t/>
            </a:r>
            <a:br>
              <a:rPr lang="es-ES" smtClean="0"/>
            </a:br>
            <a:r>
              <a:rPr lang="ca-ES" b="1" smtClean="0">
                <a:solidFill>
                  <a:srgbClr val="8289A6"/>
                </a:solidFill>
              </a:rPr>
              <a:t>Qui som?</a:t>
            </a:r>
            <a:endParaRPr lang="es-ES" smtClean="0"/>
          </a:p>
        </p:txBody>
      </p:sp>
      <p:pic>
        <p:nvPicPr>
          <p:cNvPr id="19458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57313" y="1600200"/>
            <a:ext cx="6996112" cy="4924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1 Título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algn="l"/>
            <a:r>
              <a:rPr lang="es-ES" smtClean="0"/>
              <a:t/>
            </a:r>
            <a:br>
              <a:rPr lang="es-ES" smtClean="0"/>
            </a:br>
            <a:r>
              <a:rPr lang="es-ES" smtClean="0"/>
              <a:t/>
            </a:r>
            <a:br>
              <a:rPr lang="es-ES" smtClean="0"/>
            </a:br>
            <a:r>
              <a:rPr lang="ca-ES" b="1" smtClean="0">
                <a:solidFill>
                  <a:srgbClr val="8289A6"/>
                </a:solidFill>
              </a:rPr>
              <a:t>Les eines i l’acompanyament</a:t>
            </a:r>
            <a:r>
              <a:rPr lang="es-ES" smtClean="0"/>
              <a:t/>
            </a:r>
            <a:br>
              <a:rPr lang="es-ES" smtClean="0"/>
            </a:br>
            <a:endParaRPr lang="es-ES" smtClean="0"/>
          </a:p>
        </p:txBody>
      </p:sp>
      <p:pic>
        <p:nvPicPr>
          <p:cNvPr id="20482" name="Picture 1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60488" y="1600200"/>
            <a:ext cx="642302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836613"/>
            <a:ext cx="9144000" cy="576103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buFontTx/>
              <a:buNone/>
              <a:defRPr/>
            </a:pPr>
            <a:endParaRPr lang="pt-BR" sz="6600" b="1" dirty="0" smtClean="0">
              <a:solidFill>
                <a:srgbClr val="8289A6"/>
              </a:solidFill>
            </a:endParaRPr>
          </a:p>
          <a:p>
            <a:pPr>
              <a:buFontTx/>
              <a:buNone/>
              <a:defRPr/>
            </a:pPr>
            <a:endParaRPr lang="pt-BR" sz="6600" b="1" dirty="0" smtClean="0">
              <a:solidFill>
                <a:srgbClr val="8289A6"/>
              </a:solidFill>
            </a:endParaRPr>
          </a:p>
          <a:p>
            <a:pPr>
              <a:buFontTx/>
              <a:buNone/>
              <a:defRPr/>
            </a:pPr>
            <a:r>
              <a:rPr lang="pt-BR" sz="6600" b="1" dirty="0" smtClean="0">
                <a:solidFill>
                  <a:srgbClr val="8289A6"/>
                </a:solidFill>
              </a:rPr>
              <a:t> (2)</a:t>
            </a:r>
            <a:r>
              <a:rPr lang="es-ES" sz="6600" dirty="0" smtClean="0"/>
              <a:t> </a:t>
            </a:r>
          </a:p>
          <a:p>
            <a:pPr>
              <a:buFontTx/>
              <a:buNone/>
              <a:defRPr/>
            </a:pPr>
            <a:r>
              <a:rPr lang="es-ES" sz="6600" b="1" dirty="0" smtClean="0">
                <a:solidFill>
                  <a:schemeClr val="bg1"/>
                </a:solidFill>
              </a:rPr>
              <a:t> </a:t>
            </a:r>
            <a:r>
              <a:rPr lang="es-ES" sz="6600" b="1" dirty="0" err="1" smtClean="0">
                <a:solidFill>
                  <a:schemeClr val="bg1"/>
                </a:solidFill>
              </a:rPr>
              <a:t>Experiències</a:t>
            </a:r>
            <a:r>
              <a:rPr lang="es-ES" sz="6600" b="1" dirty="0" smtClean="0">
                <a:solidFill>
                  <a:schemeClr val="bg1"/>
                </a:solidFill>
              </a:rPr>
              <a:t> </a:t>
            </a:r>
            <a:r>
              <a:rPr lang="es-ES" sz="6600" b="1" dirty="0" err="1" smtClean="0">
                <a:solidFill>
                  <a:schemeClr val="bg1"/>
                </a:solidFill>
              </a:rPr>
              <a:t>docents</a:t>
            </a:r>
            <a:endParaRPr lang="es-ES" sz="6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a-ES" b="1" smtClean="0">
                <a:solidFill>
                  <a:srgbClr val="D39823"/>
                </a:solidFill>
              </a:rPr>
              <a:t>eKnowledge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ca-ES" smtClean="0"/>
              <a:t>Els </a:t>
            </a:r>
            <a:r>
              <a:rPr lang="ca-ES" b="1" smtClean="0">
                <a:solidFill>
                  <a:srgbClr val="D39823"/>
                </a:solidFill>
              </a:rPr>
              <a:t>nous fòrums </a:t>
            </a:r>
            <a:r>
              <a:rPr lang="ca-ES" smtClean="0"/>
              <a:t>del campus de la UOC</a:t>
            </a:r>
          </a:p>
        </p:txBody>
      </p:sp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0" y="6597650"/>
            <a:ext cx="91440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ca-ES" sz="1200">
                <a:solidFill>
                  <a:srgbClr val="B2B2B2"/>
                </a:solidFill>
              </a:rPr>
              <a:t>Espai de paginació     </a:t>
            </a:r>
            <a:r>
              <a:rPr lang="ca-ES" sz="1200" b="1">
                <a:solidFill>
                  <a:srgbClr val="777777"/>
                </a:solidFill>
              </a:rPr>
              <a:t>2 / 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773238"/>
            <a:ext cx="7991475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3382963" y="1052513"/>
            <a:ext cx="2592387" cy="576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 err="1"/>
              <a:t>Fòrums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728663" y="1052513"/>
            <a:ext cx="2592387" cy="576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 err="1"/>
              <a:t>Taulers</a:t>
            </a:r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6038850" y="1052513"/>
            <a:ext cx="2592388" cy="576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 err="1"/>
              <a:t>Debats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_cap_universitat_uoc">
  <a:themeElements>
    <a:clrScheme name="presentacio_FUOC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cio_FUO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cio_FUO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o_FUO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o_FUO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o_FUO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o_FUO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o_FUO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o_FUO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o_FUO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o_FUO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o_FUO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o_FUO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o_FUO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ppt_cap_universitat_uoc</Template>
  <TotalTime>188</TotalTime>
  <Words>1055</Words>
  <Application>Microsoft Office PowerPoint</Application>
  <PresentationFormat>Presentación en pantalla (4:3)</PresentationFormat>
  <Paragraphs>245</Paragraphs>
  <Slides>44</Slides>
  <Notes>13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46" baseType="lpstr">
      <vt:lpstr>ppt_cap_universitat_uoc</vt:lpstr>
      <vt:lpstr>Fotografía de Photo Editor</vt:lpstr>
      <vt:lpstr>La docència a l’aula virtual: experiències, innovació i eines per aprendre i ensenyar</vt:lpstr>
      <vt:lpstr>  Desenvolupament del taller</vt:lpstr>
      <vt:lpstr>Diapositiva 3</vt:lpstr>
      <vt:lpstr>Diapositiva 4</vt:lpstr>
      <vt:lpstr> Qui som?</vt:lpstr>
      <vt:lpstr>  Les eines i l’acompanyament </vt:lpstr>
      <vt:lpstr>Diapositiva 7</vt:lpstr>
      <vt:lpstr>eKnowledge</vt:lpstr>
      <vt:lpstr>Diapositiva 9</vt:lpstr>
      <vt:lpstr>eKnowledge</vt:lpstr>
      <vt:lpstr>eKnowledge: Què Aporta</vt:lpstr>
      <vt:lpstr>DEMOSTRACIÓ</vt:lpstr>
      <vt:lpstr>Actualment en fase de proves</vt:lpstr>
      <vt:lpstr>eKnowledge</vt:lpstr>
      <vt:lpstr>Diapositiva 15</vt:lpstr>
      <vt:lpstr>Media Art Wiki</vt:lpstr>
      <vt:lpstr>Plantejament:</vt:lpstr>
      <vt:lpstr>Continguts:</vt:lpstr>
      <vt:lpstr>Diapositiva 19</vt:lpstr>
      <vt:lpstr>Aplicació pedagògica:</vt:lpstr>
      <vt:lpstr>Diapositiva 21</vt:lpstr>
      <vt:lpstr>Diapositiva 22</vt:lpstr>
      <vt:lpstr>Diapositiva 23</vt:lpstr>
      <vt:lpstr>Diapositiva 24</vt:lpstr>
      <vt:lpstr>És un Espai virtual de gestió de vídeos on desenvolupar-hi un debat virtual</vt:lpstr>
      <vt:lpstr> Resol competències transversals</vt:lpstr>
      <vt:lpstr>Resol la contradicció del TFC</vt:lpstr>
      <vt:lpstr>Resol el problema del lliurament</vt:lpstr>
      <vt:lpstr>Demo</vt:lpstr>
      <vt:lpstr>Es dóna suport als estudiants</vt:lpstr>
      <vt:lpstr>Permet desenvolupar el debat virtual</vt:lpstr>
      <vt:lpstr>Exemple d’aula amb debat</vt:lpstr>
      <vt:lpstr>Té altres usos</vt:lpstr>
      <vt:lpstr>Jornada PDCs    ”L’aula centrada en l’activitat de l’estudiant”   G-PAC: Guies d’Estudi per a l’Activitat Docent  9 de juliol 2011  ameseguer@uoc.edu</vt:lpstr>
      <vt:lpstr>(1)  Antecedents</vt:lpstr>
      <vt:lpstr>(2)  Projecte G-PAC</vt:lpstr>
      <vt:lpstr>(2)  Projecte G-PAC</vt:lpstr>
      <vt:lpstr>(2)  Projecte G-PAC</vt:lpstr>
      <vt:lpstr>(3)  Nova aula</vt:lpstr>
      <vt:lpstr>(3)  Nova aula</vt:lpstr>
      <vt:lpstr>Diapositiva 41</vt:lpstr>
      <vt:lpstr> Blog de suport</vt:lpstr>
      <vt:lpstr>     (4)   Discussió</vt:lpstr>
      <vt:lpstr>Diapositiva 44</vt:lpstr>
    </vt:vector>
  </TitlesOfParts>
  <Company>UOC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docència a l’aula virtual: experiències, innovació i eines per aprendre i ensenyar</dc:title>
  <dc:creator>inoguerafr</dc:creator>
  <cp:lastModifiedBy>inoguerafr</cp:lastModifiedBy>
  <cp:revision>64</cp:revision>
  <dcterms:created xsi:type="dcterms:W3CDTF">2011-07-07T11:33:01Z</dcterms:created>
  <dcterms:modified xsi:type="dcterms:W3CDTF">2011-07-15T12:42:04Z</dcterms:modified>
</cp:coreProperties>
</file>