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8" r:id="rId8"/>
    <p:sldId id="263" r:id="rId9"/>
    <p:sldId id="262" r:id="rId10"/>
    <p:sldId id="269" r:id="rId11"/>
    <p:sldId id="264" r:id="rId12"/>
    <p:sldId id="265" r:id="rId13"/>
    <p:sldId id="266" r:id="rId14"/>
    <p:sldId id="267"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80"/>
    <a:srgbClr val="000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5"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000087"/>
              </a:solidFill>
              <a:ln w="19050">
                <a:solidFill>
                  <a:schemeClr val="lt1"/>
                </a:solidFill>
              </a:ln>
              <a:effectLst/>
            </c:spPr>
            <c:extLst>
              <c:ext xmlns:c16="http://schemas.microsoft.com/office/drawing/2014/chart" uri="{C3380CC4-5D6E-409C-BE32-E72D297353CC}">
                <c16:uniqueId val="{00000001-2C9B-49BB-81AF-D9D242C0CF16}"/>
              </c:ext>
            </c:extLst>
          </c:dPt>
          <c:dPt>
            <c:idx val="1"/>
            <c:bubble3D val="0"/>
            <c:spPr>
              <a:solidFill>
                <a:srgbClr val="00BA80"/>
              </a:solidFill>
              <a:ln w="19050">
                <a:solidFill>
                  <a:schemeClr val="lt1"/>
                </a:solidFill>
              </a:ln>
              <a:effectLst/>
            </c:spPr>
            <c:extLst>
              <c:ext xmlns:c16="http://schemas.microsoft.com/office/drawing/2014/chart" uri="{C3380CC4-5D6E-409C-BE32-E72D297353CC}">
                <c16:uniqueId val="{00000002-2C9B-49BB-81AF-D9D242C0CF1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3FB-4AD4-9473-C563FA5280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FB-4AD4-9473-C563FA52801A}"/>
              </c:ext>
            </c:extLst>
          </c:dPt>
          <c:cat>
            <c:strRef>
              <c:f>Hoja1!$A$2:$A$5</c:f>
              <c:strCache>
                <c:ptCount val="2"/>
                <c:pt idx="0">
                  <c:v>Hombres</c:v>
                </c:pt>
                <c:pt idx="1">
                  <c:v>Mujeres</c:v>
                </c:pt>
              </c:strCache>
            </c:strRef>
          </c:cat>
          <c:val>
            <c:numRef>
              <c:f>Hoja1!$B$2:$B$5</c:f>
              <c:numCache>
                <c:formatCode>0%</c:formatCode>
                <c:ptCount val="4"/>
                <c:pt idx="0">
                  <c:v>0.7</c:v>
                </c:pt>
                <c:pt idx="1">
                  <c:v>0.3</c:v>
                </c:pt>
              </c:numCache>
            </c:numRef>
          </c:val>
          <c:extLst>
            <c:ext xmlns:c16="http://schemas.microsoft.com/office/drawing/2014/chart" uri="{C3380CC4-5D6E-409C-BE32-E72D297353CC}">
              <c16:uniqueId val="{00000000-2C9B-49BB-81AF-D9D242C0CF1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470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b86bad3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4b86bad3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b86bad3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4b86bad3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615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png"/><Relationship Id="rId7"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hyperlink" Target="https://tfg-coview.firebaseapp.com/home" TargetMode="External"/><Relationship Id="rId4" Type="http://schemas.openxmlformats.org/officeDocument/2006/relationships/image" Target="../media/image60.png"/><Relationship Id="rId9"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3.png"/><Relationship Id="rId7"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4.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3.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chart" Target="../charts/chart1.xml"/><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png"/><Relationship Id="rId21" Type="http://schemas.openxmlformats.org/officeDocument/2006/relationships/hyperlink" Target="https://material.io/design/" TargetMode="External"/><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8.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3.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0" y="10689"/>
            <a:ext cx="12192000" cy="6847311"/>
          </a:xfrm>
          <a:prstGeom prst="rect">
            <a:avLst/>
          </a:prstGeom>
          <a:noFill/>
          <a:ln>
            <a:noFill/>
          </a:ln>
        </p:spPr>
      </p:pic>
      <p:sp>
        <p:nvSpPr>
          <p:cNvPr id="85" name="Google Shape;85;p13"/>
          <p:cNvSpPr/>
          <p:nvPr/>
        </p:nvSpPr>
        <p:spPr>
          <a:xfrm>
            <a:off x="-2272" y="1326246"/>
            <a:ext cx="7332453" cy="4056259"/>
          </a:xfrm>
          <a:prstGeom prst="homePlate">
            <a:avLst>
              <a:gd name="adj" fmla="val 50000"/>
            </a:avLst>
          </a:prstGeom>
          <a:solidFill>
            <a:srgbClr val="FFFFF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3"/>
          <p:cNvSpPr txBox="1">
            <a:spLocks noGrp="1"/>
          </p:cNvSpPr>
          <p:nvPr>
            <p:ph type="ctrTitle"/>
          </p:nvPr>
        </p:nvSpPr>
        <p:spPr>
          <a:xfrm>
            <a:off x="342784" y="1496589"/>
            <a:ext cx="5492151" cy="345275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0087"/>
              </a:buClr>
              <a:buSzPts val="3600"/>
              <a:buFont typeface="Arial"/>
              <a:buNone/>
            </a:pPr>
            <a:r>
              <a:rPr lang="es-ES" sz="3600" dirty="0">
                <a:solidFill>
                  <a:srgbClr val="000087"/>
                </a:solidFill>
                <a:latin typeface="+mj-lt"/>
                <a:ea typeface="Arial"/>
                <a:cs typeface="Arial"/>
                <a:sym typeface="Arial"/>
              </a:rPr>
              <a:t>Transformación de una aplicación móvil </a:t>
            </a:r>
            <a:br>
              <a:rPr lang="es-ES" sz="3600" dirty="0">
                <a:solidFill>
                  <a:srgbClr val="000087"/>
                </a:solidFill>
                <a:latin typeface="+mj-lt"/>
                <a:ea typeface="Arial"/>
                <a:cs typeface="Arial"/>
                <a:sym typeface="Arial"/>
              </a:rPr>
            </a:br>
            <a:r>
              <a:rPr lang="es-ES" sz="3600" dirty="0">
                <a:solidFill>
                  <a:srgbClr val="000087"/>
                </a:solidFill>
                <a:latin typeface="+mj-lt"/>
                <a:ea typeface="Arial"/>
                <a:cs typeface="Arial"/>
                <a:sym typeface="Arial"/>
              </a:rPr>
              <a:t>utilizando </a:t>
            </a:r>
            <a:r>
              <a:rPr lang="es-ES" sz="3600" b="1" dirty="0">
                <a:solidFill>
                  <a:srgbClr val="00BA80"/>
                </a:solidFill>
                <a:latin typeface="+mj-lt"/>
                <a:ea typeface="Arial"/>
                <a:cs typeface="Arial"/>
                <a:sym typeface="Arial"/>
              </a:rPr>
              <a:t>Material </a:t>
            </a:r>
            <a:r>
              <a:rPr lang="es-ES" sz="3600" b="1" dirty="0" err="1">
                <a:solidFill>
                  <a:srgbClr val="00BA80"/>
                </a:solidFill>
                <a:latin typeface="+mj-lt"/>
                <a:ea typeface="Arial"/>
                <a:cs typeface="Arial"/>
                <a:sym typeface="Arial"/>
              </a:rPr>
              <a:t>Design</a:t>
            </a:r>
            <a:br>
              <a:rPr lang="es-ES" sz="3600" b="1" dirty="0">
                <a:solidFill>
                  <a:srgbClr val="000087"/>
                </a:solidFill>
                <a:latin typeface="+mj-lt"/>
                <a:ea typeface="Arial"/>
                <a:cs typeface="Arial"/>
                <a:sym typeface="Arial"/>
              </a:rPr>
            </a:br>
            <a:br>
              <a:rPr lang="es-ES" sz="3600" b="1" dirty="0">
                <a:solidFill>
                  <a:srgbClr val="000087"/>
                </a:solidFill>
                <a:latin typeface="+mj-lt"/>
                <a:ea typeface="Arial"/>
                <a:cs typeface="Arial"/>
                <a:sym typeface="Arial"/>
              </a:rPr>
            </a:br>
            <a:r>
              <a:rPr lang="es-ES" sz="1620" b="1" dirty="0">
                <a:solidFill>
                  <a:srgbClr val="000087"/>
                </a:solidFill>
                <a:latin typeface="+mj-lt"/>
                <a:ea typeface="Arial"/>
                <a:cs typeface="Arial"/>
                <a:sym typeface="Arial"/>
              </a:rPr>
              <a:t>Denisse Gómez Casco </a:t>
            </a:r>
            <a:br>
              <a:rPr lang="es-ES" sz="1620" b="1" dirty="0">
                <a:solidFill>
                  <a:srgbClr val="000087"/>
                </a:solidFill>
                <a:latin typeface="+mj-lt"/>
                <a:ea typeface="Arial"/>
                <a:cs typeface="Arial"/>
                <a:sym typeface="Arial"/>
              </a:rPr>
            </a:br>
            <a:r>
              <a:rPr lang="es-ES" sz="1620" b="1" dirty="0">
                <a:solidFill>
                  <a:srgbClr val="000087"/>
                </a:solidFill>
                <a:latin typeface="+mj-lt"/>
                <a:ea typeface="Arial"/>
                <a:cs typeface="Arial"/>
                <a:sym typeface="Arial"/>
              </a:rPr>
              <a:t>Usabilidad e Interfaces</a:t>
            </a:r>
            <a:br>
              <a:rPr lang="es-ES" sz="1620" b="1" dirty="0">
                <a:solidFill>
                  <a:srgbClr val="000087"/>
                </a:solidFill>
                <a:latin typeface="+mj-lt"/>
                <a:ea typeface="Arial"/>
                <a:cs typeface="Arial"/>
                <a:sym typeface="Arial"/>
              </a:rPr>
            </a:br>
            <a:r>
              <a:rPr lang="es-ES" sz="1620" b="1" dirty="0">
                <a:solidFill>
                  <a:srgbClr val="000087"/>
                </a:solidFill>
                <a:latin typeface="+mj-lt"/>
                <a:ea typeface="Arial"/>
                <a:cs typeface="Arial"/>
                <a:sym typeface="Arial"/>
              </a:rPr>
              <a:t>Trabajo final de grado</a:t>
            </a:r>
            <a:endParaRPr dirty="0">
              <a:latin typeface="+mj-lt"/>
            </a:endParaRPr>
          </a:p>
        </p:txBody>
      </p:sp>
      <p:pic>
        <p:nvPicPr>
          <p:cNvPr id="87" name="Google Shape;87;p13" descr="Resultado de imagen de logotipo uoc"/>
          <p:cNvPicPr preferRelativeResize="0"/>
          <p:nvPr/>
        </p:nvPicPr>
        <p:blipFill rotWithShape="1">
          <a:blip r:embed="rId4">
            <a:alphaModFix/>
          </a:blip>
          <a:srcRect/>
          <a:stretch/>
        </p:blipFill>
        <p:spPr>
          <a:xfrm>
            <a:off x="3034226" y="4215348"/>
            <a:ext cx="2043857" cy="733991"/>
          </a:xfrm>
          <a:prstGeom prst="rect">
            <a:avLst/>
          </a:prstGeom>
          <a:noFill/>
          <a:ln>
            <a:noFill/>
          </a:ln>
        </p:spPr>
      </p:pic>
      <p:pic>
        <p:nvPicPr>
          <p:cNvPr id="88" name="Google Shape;88;p13"/>
          <p:cNvPicPr preferRelativeResize="0"/>
          <p:nvPr/>
        </p:nvPicPr>
        <p:blipFill rotWithShape="1">
          <a:blip r:embed="rId5">
            <a:alphaModFix/>
          </a:blip>
          <a:srcRect/>
          <a:stretch/>
        </p:blipFill>
        <p:spPr>
          <a:xfrm>
            <a:off x="3793727" y="2337227"/>
            <a:ext cx="1946132" cy="305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7" name="Google Shape;187;p21"/>
          <p:cNvSpPr/>
          <p:nvPr/>
        </p:nvSpPr>
        <p:spPr>
          <a:xfrm>
            <a:off x="-1" y="0"/>
            <a:ext cx="9903126" cy="848323"/>
          </a:xfrm>
          <a:prstGeom prst="homePlate">
            <a:avLst>
              <a:gd name="adj" fmla="val 50000"/>
            </a:avLst>
          </a:prstGeom>
          <a:solidFill>
            <a:srgbClr val="0000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8" name="Google Shape;188;p21"/>
          <p:cNvPicPr preferRelativeResize="0"/>
          <p:nvPr/>
        </p:nvPicPr>
        <p:blipFill rotWithShape="1">
          <a:blip r:embed="rId3">
            <a:alphaModFix/>
          </a:blip>
          <a:srcRect/>
          <a:stretch/>
        </p:blipFill>
        <p:spPr>
          <a:xfrm>
            <a:off x="10114471" y="279978"/>
            <a:ext cx="1837427" cy="288365"/>
          </a:xfrm>
          <a:prstGeom prst="rect">
            <a:avLst/>
          </a:prstGeom>
          <a:noFill/>
          <a:ln>
            <a:noFill/>
          </a:ln>
        </p:spPr>
      </p:pic>
      <p:sp>
        <p:nvSpPr>
          <p:cNvPr id="189" name="Google Shape;189;p21"/>
          <p:cNvSpPr txBox="1"/>
          <p:nvPr/>
        </p:nvSpPr>
        <p:spPr>
          <a:xfrm>
            <a:off x="132271" y="6431795"/>
            <a:ext cx="1197921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dirty="0">
                <a:solidFill>
                  <a:srgbClr val="000087"/>
                </a:solidFill>
                <a:latin typeface="Arial"/>
                <a:ea typeface="Arial"/>
                <a:cs typeface="Arial"/>
                <a:sym typeface="Arial"/>
              </a:rPr>
              <a:t>Transformación de una aplicación móvil utilizando </a:t>
            </a:r>
            <a:r>
              <a:rPr lang="es-ES" sz="1400" b="1" dirty="0">
                <a:solidFill>
                  <a:srgbClr val="000087"/>
                </a:solidFill>
                <a:latin typeface="Arial"/>
                <a:ea typeface="Arial"/>
                <a:cs typeface="Arial"/>
                <a:sym typeface="Arial"/>
              </a:rPr>
              <a:t>Material </a:t>
            </a:r>
            <a:r>
              <a:rPr lang="es-ES" sz="1400" b="1" dirty="0" err="1">
                <a:solidFill>
                  <a:srgbClr val="000087"/>
                </a:solidFill>
                <a:latin typeface="Arial"/>
                <a:ea typeface="Arial"/>
                <a:cs typeface="Arial"/>
                <a:sym typeface="Arial"/>
              </a:rPr>
              <a:t>Design</a:t>
            </a:r>
            <a:r>
              <a:rPr lang="es-ES" sz="1400" b="1" dirty="0">
                <a:solidFill>
                  <a:srgbClr val="000087"/>
                </a:solidFill>
                <a:latin typeface="Arial"/>
                <a:ea typeface="Arial"/>
                <a:cs typeface="Arial"/>
                <a:sym typeface="Arial"/>
              </a:rPr>
              <a:t>     </a:t>
            </a:r>
            <a:r>
              <a:rPr lang="es-ES" sz="1400" dirty="0">
                <a:solidFill>
                  <a:srgbClr val="000087"/>
                </a:solidFill>
                <a:latin typeface="Arial"/>
                <a:ea typeface="Arial"/>
                <a:cs typeface="Arial"/>
                <a:sym typeface="Arial"/>
              </a:rPr>
              <a:t>|     Denisse Gómez Casco     |     Trabajo final de grado                             </a:t>
            </a:r>
            <a:r>
              <a:rPr lang="es-ES" sz="1400" dirty="0" err="1">
                <a:solidFill>
                  <a:srgbClr val="000087"/>
                </a:solidFill>
                <a:latin typeface="Arial"/>
                <a:ea typeface="Arial"/>
                <a:cs typeface="Arial"/>
                <a:sym typeface="Arial"/>
              </a:rPr>
              <a:t>pág</a:t>
            </a:r>
            <a:r>
              <a:rPr lang="es-ES" sz="1400" dirty="0">
                <a:solidFill>
                  <a:srgbClr val="000087"/>
                </a:solidFill>
                <a:latin typeface="Arial"/>
                <a:ea typeface="Arial"/>
                <a:cs typeface="Arial"/>
                <a:sym typeface="Arial"/>
              </a:rPr>
              <a:t> 9</a:t>
            </a:r>
            <a:endParaRPr dirty="0"/>
          </a:p>
        </p:txBody>
      </p:sp>
      <p:sp>
        <p:nvSpPr>
          <p:cNvPr id="190" name="Google Shape;190;p21"/>
          <p:cNvSpPr txBox="1"/>
          <p:nvPr/>
        </p:nvSpPr>
        <p:spPr>
          <a:xfrm>
            <a:off x="623454" y="72934"/>
            <a:ext cx="6456148" cy="84832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s-ES" sz="3200" dirty="0">
                <a:solidFill>
                  <a:schemeClr val="lt1"/>
                </a:solidFill>
                <a:latin typeface="+mj-lt"/>
                <a:ea typeface="Calibri"/>
                <a:cs typeface="Calibri"/>
                <a:sym typeface="Calibri"/>
              </a:rPr>
              <a:t>Implementación</a:t>
            </a:r>
            <a:endParaRPr dirty="0">
              <a:latin typeface="+mj-lt"/>
            </a:endParaRPr>
          </a:p>
        </p:txBody>
      </p:sp>
      <p:pic>
        <p:nvPicPr>
          <p:cNvPr id="13" name="Imagen 12">
            <a:extLst>
              <a:ext uri="{FF2B5EF4-FFF2-40B4-BE49-F238E27FC236}">
                <a16:creationId xmlns:a16="http://schemas.microsoft.com/office/drawing/2014/main" id="{B085E5BE-7064-4E59-883B-5B4CCCBA742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8696" y="3423896"/>
            <a:ext cx="1565910" cy="2786380"/>
          </a:xfrm>
          <a:prstGeom prst="rect">
            <a:avLst/>
          </a:prstGeom>
          <a:noFill/>
          <a:ln>
            <a:noFill/>
          </a:ln>
        </p:spPr>
      </p:pic>
      <p:pic>
        <p:nvPicPr>
          <p:cNvPr id="14" name="Imagen 13">
            <a:extLst>
              <a:ext uri="{FF2B5EF4-FFF2-40B4-BE49-F238E27FC236}">
                <a16:creationId xmlns:a16="http://schemas.microsoft.com/office/drawing/2014/main" id="{7DC35316-3131-49BB-9408-62F71461207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149155" y="3401988"/>
            <a:ext cx="1567180" cy="2788285"/>
          </a:xfrm>
          <a:prstGeom prst="rect">
            <a:avLst/>
          </a:prstGeom>
          <a:noFill/>
          <a:ln>
            <a:noFill/>
          </a:ln>
        </p:spPr>
      </p:pic>
      <p:pic>
        <p:nvPicPr>
          <p:cNvPr id="15" name="Imagen 14">
            <a:extLst>
              <a:ext uri="{FF2B5EF4-FFF2-40B4-BE49-F238E27FC236}">
                <a16:creationId xmlns:a16="http://schemas.microsoft.com/office/drawing/2014/main" id="{331CDC7E-CBBF-4B59-9DB8-056A0362461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313721" y="3423896"/>
            <a:ext cx="1565910" cy="2786932"/>
          </a:xfrm>
          <a:prstGeom prst="rect">
            <a:avLst/>
          </a:prstGeom>
          <a:noFill/>
          <a:ln>
            <a:noFill/>
          </a:ln>
        </p:spPr>
      </p:pic>
      <p:pic>
        <p:nvPicPr>
          <p:cNvPr id="16" name="Imagen 15">
            <a:extLst>
              <a:ext uri="{FF2B5EF4-FFF2-40B4-BE49-F238E27FC236}">
                <a16:creationId xmlns:a16="http://schemas.microsoft.com/office/drawing/2014/main" id="{9EA8E82C-4FBD-4DB6-BDBE-A8F765F8C47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985388" y="3423896"/>
            <a:ext cx="1542415" cy="2744470"/>
          </a:xfrm>
          <a:prstGeom prst="rect">
            <a:avLst/>
          </a:prstGeom>
          <a:noFill/>
          <a:ln>
            <a:noFill/>
          </a:ln>
        </p:spPr>
      </p:pic>
      <p:pic>
        <p:nvPicPr>
          <p:cNvPr id="4" name="Imagen 3">
            <a:extLst>
              <a:ext uri="{FF2B5EF4-FFF2-40B4-BE49-F238E27FC236}">
                <a16:creationId xmlns:a16="http://schemas.microsoft.com/office/drawing/2014/main" id="{8F3BC39E-315F-4007-B5F8-72751E65352D}"/>
              </a:ext>
            </a:extLst>
          </p:cNvPr>
          <p:cNvPicPr>
            <a:picLocks noChangeAspect="1"/>
          </p:cNvPicPr>
          <p:nvPr/>
        </p:nvPicPr>
        <p:blipFill>
          <a:blip r:embed="rId8"/>
          <a:stretch>
            <a:fillRect/>
          </a:stretch>
        </p:blipFill>
        <p:spPr>
          <a:xfrm>
            <a:off x="2559233" y="3423896"/>
            <a:ext cx="1565911" cy="2783842"/>
          </a:xfrm>
          <a:prstGeom prst="rect">
            <a:avLst/>
          </a:prstGeom>
        </p:spPr>
      </p:pic>
      <p:pic>
        <p:nvPicPr>
          <p:cNvPr id="6" name="Imagen 5">
            <a:extLst>
              <a:ext uri="{FF2B5EF4-FFF2-40B4-BE49-F238E27FC236}">
                <a16:creationId xmlns:a16="http://schemas.microsoft.com/office/drawing/2014/main" id="{CF00B675-A661-441A-BB6F-B3B17B3F082C}"/>
              </a:ext>
            </a:extLst>
          </p:cNvPr>
          <p:cNvPicPr>
            <a:picLocks noChangeAspect="1"/>
          </p:cNvPicPr>
          <p:nvPr/>
        </p:nvPicPr>
        <p:blipFill>
          <a:blip r:embed="rId9"/>
          <a:stretch>
            <a:fillRect/>
          </a:stretch>
        </p:blipFill>
        <p:spPr>
          <a:xfrm>
            <a:off x="4436477" y="3423896"/>
            <a:ext cx="1565911" cy="2783842"/>
          </a:xfrm>
          <a:prstGeom prst="rect">
            <a:avLst/>
          </a:prstGeom>
        </p:spPr>
      </p:pic>
      <p:sp>
        <p:nvSpPr>
          <p:cNvPr id="20" name="Rectángulo 19">
            <a:extLst>
              <a:ext uri="{FF2B5EF4-FFF2-40B4-BE49-F238E27FC236}">
                <a16:creationId xmlns:a16="http://schemas.microsoft.com/office/drawing/2014/main" id="{73FD65E6-6C12-4D19-8EFA-BC1E97B38AC6}"/>
              </a:ext>
            </a:extLst>
          </p:cNvPr>
          <p:cNvSpPr/>
          <p:nvPr/>
        </p:nvSpPr>
        <p:spPr>
          <a:xfrm>
            <a:off x="663705" y="1220152"/>
            <a:ext cx="11286659" cy="2492990"/>
          </a:xfrm>
          <a:prstGeom prst="rect">
            <a:avLst/>
          </a:prstGeom>
        </p:spPr>
        <p:txBody>
          <a:bodyPr wrap="square">
            <a:spAutoFit/>
          </a:bodyPr>
          <a:lstStyle/>
          <a:p>
            <a:r>
              <a:rPr lang="es-ES" sz="2800" dirty="0" err="1">
                <a:solidFill>
                  <a:srgbClr val="000087"/>
                </a:solidFill>
              </a:rPr>
              <a:t>Frontend</a:t>
            </a:r>
            <a:r>
              <a:rPr lang="es-ES" sz="2800" dirty="0">
                <a:solidFill>
                  <a:srgbClr val="000087"/>
                </a:solidFill>
              </a:rPr>
              <a:t> </a:t>
            </a:r>
          </a:p>
          <a:p>
            <a:r>
              <a:rPr lang="es-ES" sz="1800" dirty="0">
                <a:solidFill>
                  <a:schemeClr val="tx1"/>
                </a:solidFill>
                <a:latin typeface="+mj-lt"/>
                <a:cs typeface="Calibri" panose="020F0502020204030204" pitchFamily="34" charset="0"/>
              </a:rPr>
              <a:t>La parte </a:t>
            </a:r>
            <a:r>
              <a:rPr lang="es-ES" sz="1800" dirty="0" err="1">
                <a:solidFill>
                  <a:schemeClr val="tx1"/>
                </a:solidFill>
                <a:latin typeface="+mj-lt"/>
                <a:cs typeface="Calibri" panose="020F0502020204030204" pitchFamily="34" charset="0"/>
              </a:rPr>
              <a:t>frontend</a:t>
            </a:r>
            <a:r>
              <a:rPr lang="es-ES" sz="1800" dirty="0">
                <a:solidFill>
                  <a:schemeClr val="tx1"/>
                </a:solidFill>
                <a:latin typeface="+mj-lt"/>
                <a:cs typeface="Calibri" panose="020F0502020204030204" pitchFamily="34" charset="0"/>
              </a:rPr>
              <a:t> de la aplicación se hizo con Angular, el cual es un </a:t>
            </a:r>
            <a:r>
              <a:rPr lang="es-ES" sz="1800" dirty="0" err="1">
                <a:solidFill>
                  <a:schemeClr val="tx1"/>
                </a:solidFill>
                <a:latin typeface="+mj-lt"/>
                <a:cs typeface="Calibri" panose="020F0502020204030204" pitchFamily="34" charset="0"/>
              </a:rPr>
              <a:t>framework</a:t>
            </a:r>
            <a:r>
              <a:rPr lang="es-ES" sz="1800" dirty="0">
                <a:solidFill>
                  <a:schemeClr val="tx1"/>
                </a:solidFill>
                <a:latin typeface="+mj-lt"/>
                <a:cs typeface="Calibri" panose="020F0502020204030204" pitchFamily="34" charset="0"/>
              </a:rPr>
              <a:t> que sirve para desarrollar aplicaciones web, también se utilizó Angular Material, puesto que sus componentes están basados en las guías de Material </a:t>
            </a:r>
            <a:r>
              <a:rPr lang="es-ES" sz="1800" dirty="0" err="1">
                <a:solidFill>
                  <a:schemeClr val="tx1"/>
                </a:solidFill>
                <a:latin typeface="+mj-lt"/>
                <a:cs typeface="Calibri" panose="020F0502020204030204" pitchFamily="34" charset="0"/>
              </a:rPr>
              <a:t>Design</a:t>
            </a:r>
            <a:r>
              <a:rPr lang="es-ES" sz="1800" dirty="0">
                <a:solidFill>
                  <a:schemeClr val="tx1"/>
                </a:solidFill>
                <a:latin typeface="+mj-lt"/>
                <a:cs typeface="Calibri" panose="020F0502020204030204" pitchFamily="34" charset="0"/>
              </a:rPr>
              <a:t> para hacer un diseño atractivo y </a:t>
            </a:r>
            <a:r>
              <a:rPr lang="es-ES" sz="1800" dirty="0" err="1">
                <a:solidFill>
                  <a:schemeClr val="tx1"/>
                </a:solidFill>
                <a:latin typeface="+mj-lt"/>
                <a:cs typeface="Calibri" panose="020F0502020204030204" pitchFamily="34" charset="0"/>
              </a:rPr>
              <a:t>responsive</a:t>
            </a:r>
            <a:r>
              <a:rPr lang="es-ES" sz="1800" dirty="0">
                <a:solidFill>
                  <a:schemeClr val="tx1"/>
                </a:solidFill>
                <a:latin typeface="+mj-lt"/>
                <a:cs typeface="Calibri" panose="020F0502020204030204" pitchFamily="34" charset="0"/>
              </a:rPr>
              <a:t>. Ver el proyecto completo </a:t>
            </a:r>
            <a:r>
              <a:rPr lang="es-ES" sz="1800" b="1" dirty="0">
                <a:solidFill>
                  <a:srgbClr val="00BA80"/>
                </a:solidFill>
                <a:latin typeface="+mj-lt"/>
                <a:cs typeface="Calibri" panose="020F0502020204030204" pitchFamily="34" charset="0"/>
                <a:hlinkClick r:id="rId10">
                  <a:extLst>
                    <a:ext uri="{A12FA001-AC4F-418D-AE19-62706E023703}">
                      <ahyp:hlinkClr xmlns:ahyp="http://schemas.microsoft.com/office/drawing/2018/hyperlinkcolor" val="tx"/>
                    </a:ext>
                  </a:extLst>
                </a:hlinkClick>
              </a:rPr>
              <a:t>AQUÍ</a:t>
            </a:r>
            <a:endParaRPr lang="es-ES" sz="1800" b="1" dirty="0">
              <a:solidFill>
                <a:srgbClr val="00BA80"/>
              </a:solidFill>
              <a:latin typeface="+mj-lt"/>
              <a:cs typeface="Calibri" panose="020F0502020204030204" pitchFamily="34" charset="0"/>
            </a:endParaRPr>
          </a:p>
          <a:p>
            <a:endParaRPr lang="es-ES" sz="2800" dirty="0">
              <a:solidFill>
                <a:schemeClr val="tx1"/>
              </a:solidFill>
              <a:latin typeface="+mj-lt"/>
              <a:cs typeface="Calibri" panose="020F0502020204030204" pitchFamily="34" charset="0"/>
            </a:endParaRPr>
          </a:p>
          <a:p>
            <a:r>
              <a:rPr lang="es-ES" sz="2800" dirty="0">
                <a:solidFill>
                  <a:srgbClr val="000087"/>
                </a:solidFill>
              </a:rPr>
              <a:t>Móvil</a:t>
            </a:r>
          </a:p>
          <a:p>
            <a:endParaRPr lang="es-ES" sz="1800" dirty="0">
              <a:solidFill>
                <a:schemeClr val="tx1"/>
              </a:solidFill>
              <a:latin typeface="+mj-lt"/>
              <a:cs typeface="Calibri" panose="020F0502020204030204" pitchFamily="34" charset="0"/>
            </a:endParaRPr>
          </a:p>
        </p:txBody>
      </p:sp>
    </p:spTree>
    <p:extLst>
      <p:ext uri="{BB962C8B-B14F-4D97-AF65-F5344CB8AC3E}">
        <p14:creationId xmlns:p14="http://schemas.microsoft.com/office/powerpoint/2010/main" val="103635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7" name="Google Shape;187;p21"/>
          <p:cNvSpPr/>
          <p:nvPr/>
        </p:nvSpPr>
        <p:spPr>
          <a:xfrm>
            <a:off x="-1" y="0"/>
            <a:ext cx="9903126" cy="848323"/>
          </a:xfrm>
          <a:prstGeom prst="homePlate">
            <a:avLst>
              <a:gd name="adj" fmla="val 50000"/>
            </a:avLst>
          </a:prstGeom>
          <a:solidFill>
            <a:srgbClr val="0000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8" name="Google Shape;188;p21"/>
          <p:cNvPicPr preferRelativeResize="0"/>
          <p:nvPr/>
        </p:nvPicPr>
        <p:blipFill rotWithShape="1">
          <a:blip r:embed="rId3">
            <a:alphaModFix/>
          </a:blip>
          <a:srcRect/>
          <a:stretch/>
        </p:blipFill>
        <p:spPr>
          <a:xfrm>
            <a:off x="10114471" y="279978"/>
            <a:ext cx="1837427" cy="288365"/>
          </a:xfrm>
          <a:prstGeom prst="rect">
            <a:avLst/>
          </a:prstGeom>
          <a:noFill/>
          <a:ln>
            <a:noFill/>
          </a:ln>
        </p:spPr>
      </p:pic>
      <p:sp>
        <p:nvSpPr>
          <p:cNvPr id="189" name="Google Shape;189;p21"/>
          <p:cNvSpPr txBox="1"/>
          <p:nvPr/>
        </p:nvSpPr>
        <p:spPr>
          <a:xfrm>
            <a:off x="132271" y="6431795"/>
            <a:ext cx="1197921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dirty="0">
                <a:solidFill>
                  <a:srgbClr val="000087"/>
                </a:solidFill>
                <a:latin typeface="Arial"/>
                <a:ea typeface="Arial"/>
                <a:cs typeface="Arial"/>
                <a:sym typeface="Arial"/>
              </a:rPr>
              <a:t>Transformación de una aplicación móvil utilizando </a:t>
            </a:r>
            <a:r>
              <a:rPr lang="es-ES" sz="1400" b="1" dirty="0">
                <a:solidFill>
                  <a:srgbClr val="000087"/>
                </a:solidFill>
                <a:latin typeface="Arial"/>
                <a:ea typeface="Arial"/>
                <a:cs typeface="Arial"/>
                <a:sym typeface="Arial"/>
              </a:rPr>
              <a:t>Material </a:t>
            </a:r>
            <a:r>
              <a:rPr lang="es-ES" sz="1400" b="1" dirty="0" err="1">
                <a:solidFill>
                  <a:srgbClr val="000087"/>
                </a:solidFill>
                <a:latin typeface="Arial"/>
                <a:ea typeface="Arial"/>
                <a:cs typeface="Arial"/>
                <a:sym typeface="Arial"/>
              </a:rPr>
              <a:t>Design</a:t>
            </a:r>
            <a:r>
              <a:rPr lang="es-ES" sz="1400" b="1" dirty="0">
                <a:solidFill>
                  <a:srgbClr val="000087"/>
                </a:solidFill>
                <a:latin typeface="Arial"/>
                <a:ea typeface="Arial"/>
                <a:cs typeface="Arial"/>
                <a:sym typeface="Arial"/>
              </a:rPr>
              <a:t>     </a:t>
            </a:r>
            <a:r>
              <a:rPr lang="es-ES" sz="1400" dirty="0">
                <a:solidFill>
                  <a:srgbClr val="000087"/>
                </a:solidFill>
                <a:latin typeface="Arial"/>
                <a:ea typeface="Arial"/>
                <a:cs typeface="Arial"/>
                <a:sym typeface="Arial"/>
              </a:rPr>
              <a:t>|     Denisse Gómez Casco     |     Trabajo final de grado                           </a:t>
            </a:r>
            <a:r>
              <a:rPr lang="es-ES" sz="1400" dirty="0" err="1">
                <a:solidFill>
                  <a:srgbClr val="000087"/>
                </a:solidFill>
                <a:latin typeface="Arial"/>
                <a:ea typeface="Arial"/>
                <a:cs typeface="Arial"/>
                <a:sym typeface="Arial"/>
              </a:rPr>
              <a:t>pág</a:t>
            </a:r>
            <a:r>
              <a:rPr lang="es-ES" sz="1400" dirty="0">
                <a:solidFill>
                  <a:srgbClr val="000087"/>
                </a:solidFill>
                <a:latin typeface="Arial"/>
                <a:ea typeface="Arial"/>
                <a:cs typeface="Arial"/>
                <a:sym typeface="Arial"/>
              </a:rPr>
              <a:t> 10</a:t>
            </a:r>
            <a:endParaRPr dirty="0"/>
          </a:p>
        </p:txBody>
      </p:sp>
      <p:sp>
        <p:nvSpPr>
          <p:cNvPr id="190" name="Google Shape;190;p21"/>
          <p:cNvSpPr txBox="1"/>
          <p:nvPr/>
        </p:nvSpPr>
        <p:spPr>
          <a:xfrm>
            <a:off x="644236" y="72934"/>
            <a:ext cx="6456148" cy="84832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s-ES" sz="3200" dirty="0">
                <a:solidFill>
                  <a:schemeClr val="lt1"/>
                </a:solidFill>
                <a:latin typeface="+mj-lt"/>
                <a:ea typeface="Calibri"/>
                <a:cs typeface="Calibri"/>
                <a:sym typeface="Calibri"/>
              </a:rPr>
              <a:t>Implementación</a:t>
            </a:r>
            <a:endParaRPr dirty="0">
              <a:latin typeface="+mj-lt"/>
            </a:endParaRPr>
          </a:p>
        </p:txBody>
      </p:sp>
      <p:pic>
        <p:nvPicPr>
          <p:cNvPr id="8" name="Imagen 7">
            <a:extLst>
              <a:ext uri="{FF2B5EF4-FFF2-40B4-BE49-F238E27FC236}">
                <a16:creationId xmlns:a16="http://schemas.microsoft.com/office/drawing/2014/main" id="{5DE7E014-15BB-4382-AB3A-D4C45D46B16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3704" y="2175164"/>
            <a:ext cx="2207981" cy="2944090"/>
          </a:xfrm>
          <a:prstGeom prst="rect">
            <a:avLst/>
          </a:prstGeom>
          <a:noFill/>
          <a:ln>
            <a:noFill/>
          </a:ln>
        </p:spPr>
      </p:pic>
      <p:pic>
        <p:nvPicPr>
          <p:cNvPr id="9" name="Imagen 8">
            <a:extLst>
              <a:ext uri="{FF2B5EF4-FFF2-40B4-BE49-F238E27FC236}">
                <a16:creationId xmlns:a16="http://schemas.microsoft.com/office/drawing/2014/main" id="{ABDD11F1-A54B-4A3C-A484-62B9F57C569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967823" y="2025342"/>
            <a:ext cx="2465714" cy="3287875"/>
          </a:xfrm>
          <a:prstGeom prst="rect">
            <a:avLst/>
          </a:prstGeom>
          <a:noFill/>
          <a:ln>
            <a:noFill/>
          </a:ln>
        </p:spPr>
      </p:pic>
      <p:pic>
        <p:nvPicPr>
          <p:cNvPr id="10" name="Imagen 9">
            <a:extLst>
              <a:ext uri="{FF2B5EF4-FFF2-40B4-BE49-F238E27FC236}">
                <a16:creationId xmlns:a16="http://schemas.microsoft.com/office/drawing/2014/main" id="{85A7FF65-DAA3-4814-9569-BACEE28B54C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856042" y="1800494"/>
            <a:ext cx="2815999" cy="3754811"/>
          </a:xfrm>
          <a:prstGeom prst="rect">
            <a:avLst/>
          </a:prstGeom>
          <a:noFill/>
          <a:ln>
            <a:noFill/>
          </a:ln>
        </p:spPr>
      </p:pic>
      <p:pic>
        <p:nvPicPr>
          <p:cNvPr id="11" name="Imagen 10">
            <a:extLst>
              <a:ext uri="{FF2B5EF4-FFF2-40B4-BE49-F238E27FC236}">
                <a16:creationId xmlns:a16="http://schemas.microsoft.com/office/drawing/2014/main" id="{4E4C2253-C6D4-49FB-B6B5-98CCC67A181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856866" y="1563073"/>
            <a:ext cx="3152056" cy="4202903"/>
          </a:xfrm>
          <a:prstGeom prst="rect">
            <a:avLst/>
          </a:prstGeom>
          <a:noFill/>
          <a:ln>
            <a:noFill/>
          </a:ln>
        </p:spPr>
      </p:pic>
      <p:pic>
        <p:nvPicPr>
          <p:cNvPr id="12" name="Imagen 11">
            <a:extLst>
              <a:ext uri="{FF2B5EF4-FFF2-40B4-BE49-F238E27FC236}">
                <a16:creationId xmlns:a16="http://schemas.microsoft.com/office/drawing/2014/main" id="{D71FE0F5-7D8D-4D20-9375-1B90D14FB80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8014856" y="1314412"/>
            <a:ext cx="3498820" cy="4665456"/>
          </a:xfrm>
          <a:prstGeom prst="rect">
            <a:avLst/>
          </a:prstGeom>
          <a:noFill/>
          <a:ln>
            <a:noFill/>
          </a:ln>
        </p:spPr>
      </p:pic>
      <p:sp>
        <p:nvSpPr>
          <p:cNvPr id="3" name="Rectángulo 2">
            <a:extLst>
              <a:ext uri="{FF2B5EF4-FFF2-40B4-BE49-F238E27FC236}">
                <a16:creationId xmlns:a16="http://schemas.microsoft.com/office/drawing/2014/main" id="{221A083F-4672-4454-B6AF-168424CEB838}"/>
              </a:ext>
            </a:extLst>
          </p:cNvPr>
          <p:cNvSpPr/>
          <p:nvPr/>
        </p:nvSpPr>
        <p:spPr>
          <a:xfrm>
            <a:off x="656781" y="1229301"/>
            <a:ext cx="1184940" cy="523220"/>
          </a:xfrm>
          <a:prstGeom prst="rect">
            <a:avLst/>
          </a:prstGeom>
        </p:spPr>
        <p:txBody>
          <a:bodyPr wrap="none">
            <a:spAutoFit/>
          </a:bodyPr>
          <a:lstStyle/>
          <a:p>
            <a:r>
              <a:rPr lang="es-ES" sz="2800" dirty="0">
                <a:solidFill>
                  <a:srgbClr val="000087"/>
                </a:solidFill>
                <a:latin typeface="+mj-lt"/>
              </a:rPr>
              <a:t>Tablet</a:t>
            </a:r>
            <a:endParaRPr lang="es-ES" sz="2800"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5" name="Elipse 14">
            <a:extLst>
              <a:ext uri="{FF2B5EF4-FFF2-40B4-BE49-F238E27FC236}">
                <a16:creationId xmlns:a16="http://schemas.microsoft.com/office/drawing/2014/main" id="{B6BEB69F-6E3B-4D64-8C85-DAAF7F2C3A46}"/>
              </a:ext>
            </a:extLst>
          </p:cNvPr>
          <p:cNvSpPr/>
          <p:nvPr/>
        </p:nvSpPr>
        <p:spPr>
          <a:xfrm>
            <a:off x="9036633" y="3758242"/>
            <a:ext cx="2126659" cy="2126659"/>
          </a:xfrm>
          <a:prstGeom prst="ellipse">
            <a:avLst/>
          </a:prstGeom>
          <a:solidFill>
            <a:schemeClr val="tx2"/>
          </a:solidFill>
          <a:ln>
            <a:noFill/>
          </a:ln>
          <a:effectLst>
            <a:outerShdw blurRad="50800" dist="50800" dir="27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31C6EE33-C914-4CB4-A824-2E4EE4E77EE4}"/>
              </a:ext>
            </a:extLst>
          </p:cNvPr>
          <p:cNvSpPr/>
          <p:nvPr/>
        </p:nvSpPr>
        <p:spPr>
          <a:xfrm>
            <a:off x="9036634" y="1374418"/>
            <a:ext cx="2126659" cy="2126659"/>
          </a:xfrm>
          <a:prstGeom prst="ellipse">
            <a:avLst/>
          </a:prstGeom>
          <a:solidFill>
            <a:schemeClr val="tx2"/>
          </a:solidFill>
          <a:ln>
            <a:noFill/>
          </a:ln>
          <a:effectLst>
            <a:outerShdw blurRad="50800" dist="50800" dir="27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7" name="Google Shape;197;p22"/>
          <p:cNvSpPr/>
          <p:nvPr/>
        </p:nvSpPr>
        <p:spPr>
          <a:xfrm>
            <a:off x="-1" y="0"/>
            <a:ext cx="9903126" cy="848323"/>
          </a:xfrm>
          <a:prstGeom prst="homePlate">
            <a:avLst>
              <a:gd name="adj" fmla="val 50000"/>
            </a:avLst>
          </a:prstGeom>
          <a:solidFill>
            <a:srgbClr val="0000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22"/>
          <p:cNvPicPr preferRelativeResize="0"/>
          <p:nvPr/>
        </p:nvPicPr>
        <p:blipFill rotWithShape="1">
          <a:blip r:embed="rId3">
            <a:alphaModFix/>
          </a:blip>
          <a:srcRect/>
          <a:stretch/>
        </p:blipFill>
        <p:spPr>
          <a:xfrm>
            <a:off x="10114471" y="279978"/>
            <a:ext cx="1837427" cy="288365"/>
          </a:xfrm>
          <a:prstGeom prst="rect">
            <a:avLst/>
          </a:prstGeom>
          <a:noFill/>
          <a:ln>
            <a:noFill/>
          </a:ln>
        </p:spPr>
      </p:pic>
      <p:sp>
        <p:nvSpPr>
          <p:cNvPr id="199" name="Google Shape;199;p22"/>
          <p:cNvSpPr txBox="1"/>
          <p:nvPr/>
        </p:nvSpPr>
        <p:spPr>
          <a:xfrm>
            <a:off x="132271" y="6431795"/>
            <a:ext cx="1197921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dirty="0">
                <a:solidFill>
                  <a:srgbClr val="000087"/>
                </a:solidFill>
                <a:latin typeface="Arial"/>
                <a:ea typeface="Arial"/>
                <a:cs typeface="Arial"/>
                <a:sym typeface="Arial"/>
              </a:rPr>
              <a:t>Transformación de una aplicación móvil utilizando </a:t>
            </a:r>
            <a:r>
              <a:rPr lang="es-ES" sz="1400" b="1" dirty="0">
                <a:solidFill>
                  <a:srgbClr val="000087"/>
                </a:solidFill>
                <a:latin typeface="Arial"/>
                <a:ea typeface="Arial"/>
                <a:cs typeface="Arial"/>
                <a:sym typeface="Arial"/>
              </a:rPr>
              <a:t>Material </a:t>
            </a:r>
            <a:r>
              <a:rPr lang="es-ES" sz="1400" b="1" dirty="0" err="1">
                <a:solidFill>
                  <a:srgbClr val="000087"/>
                </a:solidFill>
                <a:latin typeface="Arial"/>
                <a:ea typeface="Arial"/>
                <a:cs typeface="Arial"/>
                <a:sym typeface="Arial"/>
              </a:rPr>
              <a:t>Design</a:t>
            </a:r>
            <a:r>
              <a:rPr lang="es-ES" sz="1400" b="1" dirty="0">
                <a:solidFill>
                  <a:srgbClr val="000087"/>
                </a:solidFill>
                <a:latin typeface="Arial"/>
                <a:ea typeface="Arial"/>
                <a:cs typeface="Arial"/>
                <a:sym typeface="Arial"/>
              </a:rPr>
              <a:t>     </a:t>
            </a:r>
            <a:r>
              <a:rPr lang="es-ES" sz="1400" dirty="0">
                <a:solidFill>
                  <a:srgbClr val="000087"/>
                </a:solidFill>
                <a:latin typeface="Arial"/>
                <a:ea typeface="Arial"/>
                <a:cs typeface="Arial"/>
                <a:sym typeface="Arial"/>
              </a:rPr>
              <a:t>|     Denisse Gómez Casco     |     Trabajo final de grado                           </a:t>
            </a:r>
            <a:r>
              <a:rPr lang="es-ES" sz="1400" dirty="0" err="1">
                <a:solidFill>
                  <a:srgbClr val="000087"/>
                </a:solidFill>
                <a:latin typeface="Arial"/>
                <a:ea typeface="Arial"/>
                <a:cs typeface="Arial"/>
                <a:sym typeface="Arial"/>
              </a:rPr>
              <a:t>pág</a:t>
            </a:r>
            <a:r>
              <a:rPr lang="es-ES" sz="1400" dirty="0">
                <a:solidFill>
                  <a:srgbClr val="000087"/>
                </a:solidFill>
                <a:latin typeface="Arial"/>
                <a:ea typeface="Arial"/>
                <a:cs typeface="Arial"/>
                <a:sym typeface="Arial"/>
              </a:rPr>
              <a:t> 11</a:t>
            </a:r>
            <a:endParaRPr sz="1400" dirty="0">
              <a:solidFill>
                <a:srgbClr val="000087"/>
              </a:solidFill>
              <a:latin typeface="Calibri"/>
              <a:ea typeface="Calibri"/>
              <a:cs typeface="Calibri"/>
              <a:sym typeface="Calibri"/>
            </a:endParaRPr>
          </a:p>
        </p:txBody>
      </p:sp>
      <p:sp>
        <p:nvSpPr>
          <p:cNvPr id="200" name="Google Shape;200;p22"/>
          <p:cNvSpPr txBox="1"/>
          <p:nvPr/>
        </p:nvSpPr>
        <p:spPr>
          <a:xfrm>
            <a:off x="665020" y="72934"/>
            <a:ext cx="6456148" cy="84832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s-ES" sz="3200" dirty="0" err="1">
                <a:solidFill>
                  <a:schemeClr val="lt1"/>
                </a:solidFill>
                <a:latin typeface="+mj-lt"/>
                <a:ea typeface="Calibri"/>
                <a:cs typeface="Calibri"/>
                <a:sym typeface="Calibri"/>
              </a:rPr>
              <a:t>Testing</a:t>
            </a:r>
            <a:endParaRPr dirty="0">
              <a:latin typeface="+mj-lt"/>
            </a:endParaRPr>
          </a:p>
        </p:txBody>
      </p:sp>
      <p:sp>
        <p:nvSpPr>
          <p:cNvPr id="9" name="Rectángulo 8">
            <a:extLst>
              <a:ext uri="{FF2B5EF4-FFF2-40B4-BE49-F238E27FC236}">
                <a16:creationId xmlns:a16="http://schemas.microsoft.com/office/drawing/2014/main" id="{0EB3DFF8-1320-4818-89C1-E7AD56ED67FB}"/>
              </a:ext>
            </a:extLst>
          </p:cNvPr>
          <p:cNvSpPr/>
          <p:nvPr/>
        </p:nvSpPr>
        <p:spPr>
          <a:xfrm>
            <a:off x="519551" y="1276512"/>
            <a:ext cx="7696196" cy="4278094"/>
          </a:xfrm>
          <a:prstGeom prst="rect">
            <a:avLst/>
          </a:prstGeom>
        </p:spPr>
        <p:txBody>
          <a:bodyPr wrap="square">
            <a:spAutoFit/>
          </a:bodyPr>
          <a:lstStyle/>
          <a:p>
            <a:pPr marL="228600" lvl="0" indent="-50800">
              <a:buSzPts val="2800"/>
            </a:pPr>
            <a:r>
              <a:rPr lang="es-ES" sz="1800" dirty="0">
                <a:solidFill>
                  <a:schemeClr val="tx1"/>
                </a:solidFill>
                <a:latin typeface="+mj-lt"/>
              </a:rPr>
              <a:t>Se han creado casos de prueba y ejecutado para para verificar que la parte </a:t>
            </a:r>
            <a:r>
              <a:rPr lang="es-ES" sz="1800" dirty="0" err="1">
                <a:solidFill>
                  <a:schemeClr val="tx1"/>
                </a:solidFill>
                <a:latin typeface="+mj-lt"/>
              </a:rPr>
              <a:t>frontend</a:t>
            </a:r>
            <a:r>
              <a:rPr lang="es-ES" sz="1800" dirty="0">
                <a:solidFill>
                  <a:schemeClr val="tx1"/>
                </a:solidFill>
                <a:latin typeface="+mj-lt"/>
              </a:rPr>
              <a:t> de la aplicación se ha implementado correctamente.</a:t>
            </a:r>
          </a:p>
          <a:p>
            <a:pPr marL="228600" lvl="0" indent="-50800">
              <a:buSzPts val="2800"/>
            </a:pPr>
            <a:endParaRPr lang="es-ES" sz="1800" dirty="0">
              <a:solidFill>
                <a:schemeClr val="tx1"/>
              </a:solidFill>
              <a:latin typeface="+mj-lt"/>
            </a:endParaRPr>
          </a:p>
          <a:p>
            <a:pPr marL="228600" lvl="0" indent="-50800">
              <a:buSzPts val="2800"/>
            </a:pPr>
            <a:r>
              <a:rPr lang="es-ES" sz="2800" dirty="0">
                <a:solidFill>
                  <a:srgbClr val="000087"/>
                </a:solidFill>
                <a:latin typeface="+mj-lt"/>
              </a:rPr>
              <a:t>Test </a:t>
            </a:r>
            <a:r>
              <a:rPr lang="es-ES" sz="2800" dirty="0" err="1">
                <a:solidFill>
                  <a:srgbClr val="000087"/>
                </a:solidFill>
                <a:latin typeface="+mj-lt"/>
              </a:rPr>
              <a:t>specification</a:t>
            </a:r>
            <a:endParaRPr lang="es-ES" sz="2800" dirty="0">
              <a:solidFill>
                <a:srgbClr val="000087"/>
              </a:solidFill>
              <a:latin typeface="+mj-lt"/>
            </a:endParaRPr>
          </a:p>
          <a:p>
            <a:pPr marL="228600" lvl="0" indent="-50800">
              <a:buSzPts val="2800"/>
            </a:pPr>
            <a:r>
              <a:rPr lang="es-ES" sz="1800" dirty="0">
                <a:latin typeface="+mj-lt"/>
                <a:cs typeface="Calibri" panose="020F0502020204030204" pitchFamily="34" charset="0"/>
              </a:rPr>
              <a:t>Se basa en crear casos de prueba para saber lo que debe contener cada sección de la aplicación y cómo deben ser las interacciones entre páginas, vínculos y botones. En este caso se crearon 8 casos de prueba.</a:t>
            </a:r>
            <a:endParaRPr lang="es-ES" sz="1800" dirty="0">
              <a:latin typeface="Calibri" panose="020F0502020204030204" pitchFamily="34" charset="0"/>
              <a:cs typeface="Calibri" panose="020F0502020204030204" pitchFamily="34" charset="0"/>
            </a:endParaRPr>
          </a:p>
          <a:p>
            <a:pPr marL="228600" lvl="0" indent="-50800">
              <a:buSzPts val="2800"/>
            </a:pPr>
            <a:endParaRPr lang="es-ES" sz="1800" dirty="0">
              <a:latin typeface="Calibri" panose="020F0502020204030204" pitchFamily="34" charset="0"/>
              <a:cs typeface="Calibri" panose="020F0502020204030204" pitchFamily="34" charset="0"/>
            </a:endParaRPr>
          </a:p>
          <a:p>
            <a:pPr marL="228600" indent="-50800">
              <a:buSzPts val="2800"/>
            </a:pPr>
            <a:r>
              <a:rPr lang="es-ES" sz="2800" dirty="0">
                <a:solidFill>
                  <a:srgbClr val="000087"/>
                </a:solidFill>
              </a:rPr>
              <a:t>Test </a:t>
            </a:r>
            <a:r>
              <a:rPr lang="es-ES" sz="2800" dirty="0" err="1">
                <a:solidFill>
                  <a:srgbClr val="000087"/>
                </a:solidFill>
              </a:rPr>
              <a:t>execution</a:t>
            </a:r>
            <a:endParaRPr lang="es-ES" sz="2800" dirty="0">
              <a:solidFill>
                <a:srgbClr val="000087"/>
              </a:solidFill>
            </a:endParaRPr>
          </a:p>
          <a:p>
            <a:pPr marL="228600" lvl="0" indent="-50800">
              <a:buSzPts val="2800"/>
            </a:pPr>
            <a:r>
              <a:rPr lang="es-ES" sz="1800" dirty="0"/>
              <a:t>El objetivo de crear los casos de prueba es ejecutarlos paso a paso para saber que la aplicación contiene y se comporta según lo que se ha planificado con anterioridad. El resultado de todos los </a:t>
            </a:r>
            <a:r>
              <a:rPr lang="es-ES" sz="1800" dirty="0" err="1"/>
              <a:t>tests</a:t>
            </a:r>
            <a:r>
              <a:rPr lang="es-ES" sz="1800" dirty="0"/>
              <a:t> fue </a:t>
            </a:r>
            <a:r>
              <a:rPr lang="es-ES" sz="1800" b="1" dirty="0"/>
              <a:t>satisfactorio.</a:t>
            </a:r>
          </a:p>
        </p:txBody>
      </p:sp>
      <p:pic>
        <p:nvPicPr>
          <p:cNvPr id="3" name="Gráfico 2" descr="Lista">
            <a:extLst>
              <a:ext uri="{FF2B5EF4-FFF2-40B4-BE49-F238E27FC236}">
                <a16:creationId xmlns:a16="http://schemas.microsoft.com/office/drawing/2014/main" id="{7FE28488-B3FE-4D48-9140-00BE681AFE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26323" y="1906341"/>
            <a:ext cx="1176295" cy="1176295"/>
          </a:xfrm>
          <a:prstGeom prst="rect">
            <a:avLst/>
          </a:prstGeom>
        </p:spPr>
      </p:pic>
      <p:pic>
        <p:nvPicPr>
          <p:cNvPr id="5" name="Gráfico 4" descr="Lista de comprobación">
            <a:extLst>
              <a:ext uri="{FF2B5EF4-FFF2-40B4-BE49-F238E27FC236}">
                <a16:creationId xmlns:a16="http://schemas.microsoft.com/office/drawing/2014/main" id="{B2682073-93B5-4902-BC02-31527ABFA2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6323" y="4307152"/>
            <a:ext cx="1176295" cy="11762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23"/>
          <p:cNvSpPr txBox="1">
            <a:spLocks noGrp="1"/>
          </p:cNvSpPr>
          <p:nvPr>
            <p:ph type="body" idx="1"/>
          </p:nvPr>
        </p:nvSpPr>
        <p:spPr>
          <a:xfrm>
            <a:off x="678873" y="1108366"/>
            <a:ext cx="10674927" cy="5013181"/>
          </a:xfrm>
          <a:prstGeom prst="rect">
            <a:avLst/>
          </a:prstGeom>
          <a:noFill/>
          <a:ln>
            <a:noFill/>
          </a:ln>
        </p:spPr>
        <p:txBody>
          <a:bodyPr spcFirstLastPara="1" wrap="square" lIns="91425" tIns="45700" rIns="91425" bIns="45700" anchor="t" anchorCtr="0">
            <a:noAutofit/>
          </a:bodyPr>
          <a:lstStyle/>
          <a:p>
            <a:pPr marL="177800" indent="0" algn="just">
              <a:spcBef>
                <a:spcPts val="0"/>
              </a:spcBef>
              <a:buClr>
                <a:srgbClr val="00BA80"/>
              </a:buClr>
              <a:buSzPts val="2800"/>
              <a:buNone/>
            </a:pPr>
            <a:endParaRPr lang="es-ES" sz="1800" dirty="0">
              <a:latin typeface="+mj-lt"/>
            </a:endParaRPr>
          </a:p>
          <a:p>
            <a:pPr marL="463550" indent="-285750" algn="just">
              <a:spcBef>
                <a:spcPts val="0"/>
              </a:spcBef>
              <a:buClr>
                <a:srgbClr val="00BA80"/>
              </a:buClr>
              <a:buSzPts val="2800"/>
              <a:buFont typeface="Arial" panose="020B0604020202020204" pitchFamily="34" charset="0"/>
              <a:buChar char="•"/>
            </a:pPr>
            <a:r>
              <a:rPr lang="es-ES" sz="1800" dirty="0">
                <a:latin typeface="+mj-lt"/>
              </a:rPr>
              <a:t>La simplificación de la información y reestructura de la aplicación permite que sea más intuitiva.</a:t>
            </a:r>
          </a:p>
          <a:p>
            <a:pPr marL="463550" indent="-285750" algn="just">
              <a:spcBef>
                <a:spcPts val="0"/>
              </a:spcBef>
              <a:buClr>
                <a:srgbClr val="00BA80"/>
              </a:buClr>
              <a:buSzPts val="2800"/>
              <a:buFont typeface="Arial" panose="020B0604020202020204" pitchFamily="34" charset="0"/>
              <a:buChar char="•"/>
            </a:pPr>
            <a:endParaRPr lang="es-ES" sz="1800" dirty="0">
              <a:latin typeface="+mj-lt"/>
            </a:endParaRPr>
          </a:p>
          <a:p>
            <a:pPr marL="463550" indent="-285750" algn="just">
              <a:spcBef>
                <a:spcPts val="0"/>
              </a:spcBef>
              <a:buClr>
                <a:srgbClr val="00BA80"/>
              </a:buClr>
              <a:buSzPts val="2800"/>
              <a:buFont typeface="Arial" panose="020B0604020202020204" pitchFamily="34" charset="0"/>
              <a:buChar char="•"/>
            </a:pPr>
            <a:r>
              <a:rPr lang="es-ES" sz="1800" dirty="0">
                <a:latin typeface="+mj-lt"/>
              </a:rPr>
              <a:t>Después de estudiar los perfiles de usuario y aplicar el resultado del análisis heurístico se ha podido diseñar una aplicación centrada en el usuario y más usable.</a:t>
            </a:r>
          </a:p>
          <a:p>
            <a:pPr marL="463550" indent="-285750" algn="just">
              <a:spcBef>
                <a:spcPts val="0"/>
              </a:spcBef>
              <a:buClr>
                <a:srgbClr val="00BA80"/>
              </a:buClr>
              <a:buSzPts val="2800"/>
              <a:buFont typeface="Arial" panose="020B0604020202020204" pitchFamily="34" charset="0"/>
              <a:buChar char="•"/>
            </a:pPr>
            <a:endParaRPr lang="es-ES" sz="1800" dirty="0">
              <a:latin typeface="+mj-lt"/>
            </a:endParaRPr>
          </a:p>
          <a:p>
            <a:pPr marL="463550" indent="-285750" algn="just">
              <a:spcBef>
                <a:spcPts val="0"/>
              </a:spcBef>
              <a:buClr>
                <a:srgbClr val="00BA80"/>
              </a:buClr>
              <a:buSzPts val="2800"/>
              <a:buFont typeface="Arial" panose="020B0604020202020204" pitchFamily="34" charset="0"/>
              <a:buChar char="•"/>
            </a:pPr>
            <a:r>
              <a:rPr lang="es-ES" sz="1800" dirty="0">
                <a:latin typeface="+mj-lt"/>
              </a:rPr>
              <a:t>El nuevo diseño de la aplicación está basado en las guías de Material </a:t>
            </a:r>
            <a:r>
              <a:rPr lang="es-ES" sz="1800" dirty="0" err="1">
                <a:latin typeface="+mj-lt"/>
              </a:rPr>
              <a:t>Design</a:t>
            </a:r>
            <a:r>
              <a:rPr lang="es-ES" sz="1800" dirty="0">
                <a:latin typeface="+mj-lt"/>
              </a:rPr>
              <a:t> y utiliza las guías de estilo de la empresa, brindando una apariencia más consistente y moderna.</a:t>
            </a:r>
          </a:p>
          <a:p>
            <a:pPr marL="463550" indent="-285750" algn="just">
              <a:spcBef>
                <a:spcPts val="0"/>
              </a:spcBef>
              <a:buClr>
                <a:srgbClr val="00BA80"/>
              </a:buClr>
              <a:buSzPts val="2800"/>
              <a:buFont typeface="Arial" panose="020B0604020202020204" pitchFamily="34" charset="0"/>
              <a:buChar char="•"/>
            </a:pPr>
            <a:endParaRPr lang="es-ES" sz="1800" dirty="0">
              <a:latin typeface="+mj-lt"/>
            </a:endParaRPr>
          </a:p>
          <a:p>
            <a:pPr marL="463550" indent="-285750" algn="just">
              <a:spcBef>
                <a:spcPts val="0"/>
              </a:spcBef>
              <a:buClr>
                <a:srgbClr val="00BA80"/>
              </a:buClr>
              <a:buSzPts val="2800"/>
              <a:buFont typeface="Arial" panose="020B0604020202020204" pitchFamily="34" charset="0"/>
              <a:buChar char="•"/>
            </a:pPr>
            <a:r>
              <a:rPr lang="es-ES" sz="1800" dirty="0">
                <a:latin typeface="+mj-lt"/>
              </a:rPr>
              <a:t>La aplicación es </a:t>
            </a:r>
            <a:r>
              <a:rPr lang="es-ES" sz="1800" dirty="0" err="1">
                <a:latin typeface="+mj-lt"/>
              </a:rPr>
              <a:t>responsive</a:t>
            </a:r>
            <a:r>
              <a:rPr lang="es-ES" sz="1800" dirty="0">
                <a:latin typeface="+mj-lt"/>
              </a:rPr>
              <a:t>, puesto que está adaptada para </a:t>
            </a:r>
            <a:r>
              <a:rPr lang="es-ES" sz="1800" dirty="0" err="1">
                <a:latin typeface="+mj-lt"/>
              </a:rPr>
              <a:t>tablets</a:t>
            </a:r>
            <a:r>
              <a:rPr lang="es-ES" sz="1800" dirty="0">
                <a:latin typeface="+mj-lt"/>
              </a:rPr>
              <a:t> y móviles.</a:t>
            </a:r>
          </a:p>
          <a:p>
            <a:pPr marL="463550" indent="-285750" algn="just">
              <a:spcBef>
                <a:spcPts val="0"/>
              </a:spcBef>
              <a:buClr>
                <a:srgbClr val="00BA80"/>
              </a:buClr>
              <a:buSzPts val="2800"/>
              <a:buFont typeface="Arial" panose="020B0604020202020204" pitchFamily="34" charset="0"/>
              <a:buChar char="•"/>
            </a:pPr>
            <a:endParaRPr lang="es-ES" sz="1800" dirty="0">
              <a:latin typeface="+mj-lt"/>
            </a:endParaRPr>
          </a:p>
          <a:p>
            <a:pPr marL="463550" indent="-285750" algn="just">
              <a:spcBef>
                <a:spcPts val="0"/>
              </a:spcBef>
              <a:buClr>
                <a:srgbClr val="00BA80"/>
              </a:buClr>
              <a:buSzPts val="2800"/>
              <a:buFont typeface="Arial" panose="020B0604020202020204" pitchFamily="34" charset="0"/>
              <a:buChar char="•"/>
            </a:pPr>
            <a:r>
              <a:rPr lang="es-ES" sz="1800" dirty="0">
                <a:latin typeface="+mj-lt"/>
              </a:rPr>
              <a:t>Los casos de prueba han permitido comprobar que la aplicación ha sido implementada correctamente y han dado resultados satisfactorios.</a:t>
            </a:r>
          </a:p>
          <a:p>
            <a:pPr marL="177800" indent="0" algn="just">
              <a:spcBef>
                <a:spcPts val="0"/>
              </a:spcBef>
              <a:buClr>
                <a:srgbClr val="00BA80"/>
              </a:buClr>
              <a:buSzPts val="2800"/>
              <a:buNone/>
            </a:pPr>
            <a:endParaRPr lang="es-ES" sz="1800" dirty="0">
              <a:latin typeface="+mj-lt"/>
            </a:endParaRPr>
          </a:p>
          <a:p>
            <a:pPr marL="463550" indent="-285750" algn="just">
              <a:spcBef>
                <a:spcPts val="0"/>
              </a:spcBef>
              <a:buClr>
                <a:srgbClr val="00BA80"/>
              </a:buClr>
              <a:buSzPts val="2800"/>
              <a:buFont typeface="Arial" panose="020B0604020202020204" pitchFamily="34" charset="0"/>
              <a:buChar char="•"/>
            </a:pPr>
            <a:r>
              <a:rPr lang="es-ES" sz="1800" dirty="0">
                <a:latin typeface="+mj-lt"/>
              </a:rPr>
              <a:t>Gracias al TFG he podido consolidar conocimientos de usabilidad e interfaces y también de otras materias que perteneces al grado en Multimedia. Asimismo he aprendido nuevos programas y guías de Diseño.</a:t>
            </a:r>
          </a:p>
          <a:p>
            <a:pPr marL="463550" indent="-285750" algn="just">
              <a:spcBef>
                <a:spcPts val="0"/>
              </a:spcBef>
              <a:buClr>
                <a:srgbClr val="00BA80"/>
              </a:buClr>
              <a:buSzPts val="2800"/>
              <a:buFont typeface="Arial" panose="020B0604020202020204" pitchFamily="34" charset="0"/>
              <a:buChar char="•"/>
            </a:pPr>
            <a:endParaRPr lang="es-ES" sz="1800" dirty="0">
              <a:latin typeface="+mj-lt"/>
            </a:endParaRPr>
          </a:p>
          <a:p>
            <a:pPr marL="463550" indent="-285750" algn="just">
              <a:spcBef>
                <a:spcPts val="0"/>
              </a:spcBef>
              <a:buClr>
                <a:srgbClr val="00BA80"/>
              </a:buClr>
              <a:buSzPts val="2800"/>
              <a:buFont typeface="Arial" panose="020B0604020202020204" pitchFamily="34" charset="0"/>
              <a:buChar char="•"/>
            </a:pPr>
            <a:r>
              <a:rPr lang="es-ES" sz="1800" dirty="0">
                <a:latin typeface="+mj-lt"/>
              </a:rPr>
              <a:t>El proyecto puede ser adoptado por la empresa para cambiar la anterior aplicación de </a:t>
            </a:r>
            <a:r>
              <a:rPr lang="es-ES" sz="1800" dirty="0" err="1">
                <a:latin typeface="+mj-lt"/>
              </a:rPr>
              <a:t>Coview</a:t>
            </a:r>
            <a:r>
              <a:rPr lang="es-ES" sz="1800" dirty="0">
                <a:latin typeface="+mj-lt"/>
              </a:rPr>
              <a:t>, conectando este nuevo </a:t>
            </a:r>
            <a:r>
              <a:rPr lang="es-ES" sz="1800" dirty="0" err="1">
                <a:latin typeface="+mj-lt"/>
              </a:rPr>
              <a:t>Frontend</a:t>
            </a:r>
            <a:r>
              <a:rPr lang="es-ES" sz="1800" dirty="0">
                <a:latin typeface="+mj-lt"/>
              </a:rPr>
              <a:t> al </a:t>
            </a:r>
            <a:r>
              <a:rPr lang="es-ES" sz="1800" dirty="0" err="1">
                <a:latin typeface="+mj-lt"/>
              </a:rPr>
              <a:t>Backend</a:t>
            </a:r>
            <a:r>
              <a:rPr lang="es-ES" sz="1800" dirty="0">
                <a:latin typeface="+mj-lt"/>
              </a:rPr>
              <a:t> ya existente.</a:t>
            </a:r>
          </a:p>
          <a:p>
            <a:pPr marL="463550" indent="-285750" algn="just">
              <a:spcBef>
                <a:spcPts val="0"/>
              </a:spcBef>
              <a:buClr>
                <a:srgbClr val="00BA80"/>
              </a:buClr>
              <a:buSzPts val="2800"/>
              <a:buFont typeface="Arial" panose="020B0604020202020204" pitchFamily="34" charset="0"/>
              <a:buChar char="•"/>
            </a:pPr>
            <a:endParaRPr lang="es-ES" sz="1800" dirty="0">
              <a:latin typeface="+mj-lt"/>
            </a:endParaRPr>
          </a:p>
          <a:p>
            <a:pPr marL="463550" indent="-285750" algn="just">
              <a:spcBef>
                <a:spcPts val="0"/>
              </a:spcBef>
              <a:buClr>
                <a:srgbClr val="00BA80"/>
              </a:buClr>
              <a:buSzPts val="2800"/>
              <a:buFont typeface="Arial" panose="020B0604020202020204" pitchFamily="34" charset="0"/>
              <a:buChar char="•"/>
            </a:pPr>
            <a:endParaRPr lang="es-ES" sz="1800" dirty="0">
              <a:latin typeface="+mj-lt"/>
            </a:endParaRPr>
          </a:p>
          <a:p>
            <a:pPr marL="463550" indent="-285750" algn="just">
              <a:spcBef>
                <a:spcPts val="0"/>
              </a:spcBef>
              <a:buClr>
                <a:srgbClr val="00BA80"/>
              </a:buClr>
              <a:buSzPts val="2800"/>
              <a:buFont typeface="Arial" panose="020B0604020202020204" pitchFamily="34" charset="0"/>
              <a:buChar char="•"/>
            </a:pPr>
            <a:endParaRPr lang="es-ES" sz="1800" dirty="0">
              <a:latin typeface="+mj-lt"/>
            </a:endParaRPr>
          </a:p>
        </p:txBody>
      </p:sp>
      <p:sp>
        <p:nvSpPr>
          <p:cNvPr id="207" name="Google Shape;207;p23"/>
          <p:cNvSpPr/>
          <p:nvPr/>
        </p:nvSpPr>
        <p:spPr>
          <a:xfrm>
            <a:off x="-1" y="0"/>
            <a:ext cx="9903126" cy="848323"/>
          </a:xfrm>
          <a:prstGeom prst="homePlate">
            <a:avLst>
              <a:gd name="adj" fmla="val 50000"/>
            </a:avLst>
          </a:prstGeom>
          <a:solidFill>
            <a:srgbClr val="0000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8" name="Google Shape;208;p23"/>
          <p:cNvPicPr preferRelativeResize="0"/>
          <p:nvPr/>
        </p:nvPicPr>
        <p:blipFill rotWithShape="1">
          <a:blip r:embed="rId3">
            <a:alphaModFix/>
          </a:blip>
          <a:srcRect/>
          <a:stretch/>
        </p:blipFill>
        <p:spPr>
          <a:xfrm>
            <a:off x="10114471" y="279978"/>
            <a:ext cx="1837427" cy="288365"/>
          </a:xfrm>
          <a:prstGeom prst="rect">
            <a:avLst/>
          </a:prstGeom>
          <a:noFill/>
          <a:ln>
            <a:noFill/>
          </a:ln>
        </p:spPr>
      </p:pic>
      <p:sp>
        <p:nvSpPr>
          <p:cNvPr id="209" name="Google Shape;209;p23"/>
          <p:cNvSpPr txBox="1"/>
          <p:nvPr/>
        </p:nvSpPr>
        <p:spPr>
          <a:xfrm>
            <a:off x="132271" y="6431795"/>
            <a:ext cx="1197921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dirty="0">
                <a:solidFill>
                  <a:srgbClr val="000087"/>
                </a:solidFill>
                <a:latin typeface="Arial"/>
                <a:ea typeface="Arial"/>
                <a:cs typeface="Arial"/>
                <a:sym typeface="Arial"/>
              </a:rPr>
              <a:t>Transformación de una aplicación móvil utilizando </a:t>
            </a:r>
            <a:r>
              <a:rPr lang="es-ES" sz="1400" b="1" dirty="0">
                <a:solidFill>
                  <a:srgbClr val="000087"/>
                </a:solidFill>
                <a:latin typeface="Arial"/>
                <a:ea typeface="Arial"/>
                <a:cs typeface="Arial"/>
                <a:sym typeface="Arial"/>
              </a:rPr>
              <a:t>Material </a:t>
            </a:r>
            <a:r>
              <a:rPr lang="es-ES" sz="1400" b="1" dirty="0" err="1">
                <a:solidFill>
                  <a:srgbClr val="000087"/>
                </a:solidFill>
                <a:latin typeface="Arial"/>
                <a:ea typeface="Arial"/>
                <a:cs typeface="Arial"/>
                <a:sym typeface="Arial"/>
              </a:rPr>
              <a:t>Design</a:t>
            </a:r>
            <a:r>
              <a:rPr lang="es-ES" sz="1400" b="1" dirty="0">
                <a:solidFill>
                  <a:srgbClr val="000087"/>
                </a:solidFill>
                <a:latin typeface="Arial"/>
                <a:ea typeface="Arial"/>
                <a:cs typeface="Arial"/>
                <a:sym typeface="Arial"/>
              </a:rPr>
              <a:t>     </a:t>
            </a:r>
            <a:r>
              <a:rPr lang="es-ES" sz="1400" dirty="0">
                <a:solidFill>
                  <a:srgbClr val="000087"/>
                </a:solidFill>
                <a:latin typeface="Arial"/>
                <a:ea typeface="Arial"/>
                <a:cs typeface="Arial"/>
                <a:sym typeface="Arial"/>
              </a:rPr>
              <a:t>|     Denisse Gómez Casco     |     Trabajo final de grado                           </a:t>
            </a:r>
            <a:r>
              <a:rPr lang="es-ES" sz="1400" dirty="0" err="1">
                <a:solidFill>
                  <a:srgbClr val="000087"/>
                </a:solidFill>
                <a:latin typeface="Arial"/>
                <a:ea typeface="Arial"/>
                <a:cs typeface="Arial"/>
                <a:sym typeface="Arial"/>
              </a:rPr>
              <a:t>pág</a:t>
            </a:r>
            <a:r>
              <a:rPr lang="es-ES" sz="1400" dirty="0">
                <a:solidFill>
                  <a:srgbClr val="000087"/>
                </a:solidFill>
                <a:latin typeface="Arial"/>
                <a:ea typeface="Arial"/>
                <a:cs typeface="Arial"/>
                <a:sym typeface="Arial"/>
              </a:rPr>
              <a:t> 12</a:t>
            </a:r>
            <a:endParaRPr sz="1400" dirty="0">
              <a:solidFill>
                <a:srgbClr val="000087"/>
              </a:solidFill>
              <a:latin typeface="Calibri"/>
              <a:ea typeface="Calibri"/>
              <a:cs typeface="Calibri"/>
              <a:sym typeface="Calibri"/>
            </a:endParaRPr>
          </a:p>
        </p:txBody>
      </p:sp>
      <p:sp>
        <p:nvSpPr>
          <p:cNvPr id="210" name="Google Shape;210;p23"/>
          <p:cNvSpPr txBox="1"/>
          <p:nvPr/>
        </p:nvSpPr>
        <p:spPr>
          <a:xfrm>
            <a:off x="678873" y="72934"/>
            <a:ext cx="6456148" cy="84832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s-ES" sz="3200" dirty="0">
                <a:solidFill>
                  <a:schemeClr val="lt1"/>
                </a:solidFill>
                <a:latin typeface="+mj-lt"/>
                <a:ea typeface="Calibri"/>
                <a:cs typeface="Calibri"/>
                <a:sym typeface="Calibri"/>
              </a:rPr>
              <a:t>Conclusión</a:t>
            </a:r>
            <a:endParaRPr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87"/>
        </a:solidFill>
        <a:effectLst/>
      </p:bgPr>
    </p:bg>
    <p:spTree>
      <p:nvGrpSpPr>
        <p:cNvPr id="1" name="Shape 214"/>
        <p:cNvGrpSpPr/>
        <p:nvPr/>
      </p:nvGrpSpPr>
      <p:grpSpPr>
        <a:xfrm>
          <a:off x="0" y="0"/>
          <a:ext cx="0" cy="0"/>
          <a:chOff x="0" y="0"/>
          <a:chExt cx="0" cy="0"/>
        </a:xfrm>
      </p:grpSpPr>
      <p:sp>
        <p:nvSpPr>
          <p:cNvPr id="215" name="Google Shape;215;p24"/>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s-ES" dirty="0" err="1">
                <a:solidFill>
                  <a:schemeClr val="lt1"/>
                </a:solidFill>
              </a:rPr>
              <a:t>Grácias</a:t>
            </a:r>
            <a:r>
              <a:rPr lang="es-ES" dirty="0">
                <a:solidFill>
                  <a:schemeClr val="lt1"/>
                </a:solidFill>
              </a:rPr>
              <a:t> ☺</a:t>
            </a:r>
            <a:endParaRPr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body" idx="1"/>
          </p:nvPr>
        </p:nvSpPr>
        <p:spPr>
          <a:xfrm>
            <a:off x="665023" y="1324027"/>
            <a:ext cx="10515600" cy="4351338"/>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0"/>
              </a:spcBef>
              <a:spcAft>
                <a:spcPts val="0"/>
              </a:spcAft>
              <a:buClr>
                <a:srgbClr val="00BA80"/>
              </a:buClr>
              <a:buSzPts val="2000"/>
              <a:buFont typeface="+mj-lt"/>
              <a:buAutoNum type="arabicPeriod"/>
            </a:pPr>
            <a:r>
              <a:rPr lang="es-ES" sz="2000" dirty="0">
                <a:latin typeface="+mj-lt"/>
              </a:rPr>
              <a:t>¿Por qué </a:t>
            </a:r>
            <a:r>
              <a:rPr lang="es-ES" sz="2000" dirty="0" err="1">
                <a:latin typeface="+mj-lt"/>
              </a:rPr>
              <a:t>Coview</a:t>
            </a:r>
            <a:r>
              <a:rPr lang="es-ES" sz="2000" dirty="0">
                <a:latin typeface="+mj-lt"/>
              </a:rPr>
              <a:t> necesita una transformación?</a:t>
            </a:r>
          </a:p>
          <a:p>
            <a:pPr lvl="0" indent="-457200" algn="l" rtl="0">
              <a:lnSpc>
                <a:spcPct val="90000"/>
              </a:lnSpc>
              <a:spcBef>
                <a:spcPts val="0"/>
              </a:spcBef>
              <a:spcAft>
                <a:spcPts val="0"/>
              </a:spcAft>
              <a:buClr>
                <a:srgbClr val="00BA80"/>
              </a:buClr>
              <a:buSzPts val="2000"/>
              <a:buFont typeface="+mj-lt"/>
              <a:buAutoNum type="arabicPeriod"/>
            </a:pPr>
            <a:endParaRPr lang="es-ES" sz="2000" dirty="0">
              <a:latin typeface="+mj-lt"/>
            </a:endParaRPr>
          </a:p>
          <a:p>
            <a:pPr lvl="0" indent="-457200" algn="l" rtl="0">
              <a:lnSpc>
                <a:spcPct val="90000"/>
              </a:lnSpc>
              <a:spcBef>
                <a:spcPts val="0"/>
              </a:spcBef>
              <a:spcAft>
                <a:spcPts val="0"/>
              </a:spcAft>
              <a:buClr>
                <a:srgbClr val="00BA80"/>
              </a:buClr>
              <a:buSzPts val="2000"/>
              <a:buFont typeface="+mj-lt"/>
              <a:buAutoNum type="arabicPeriod"/>
            </a:pPr>
            <a:r>
              <a:rPr lang="es-ES" sz="2000" dirty="0">
                <a:latin typeface="+mj-lt"/>
              </a:rPr>
              <a:t>¿Qué es </a:t>
            </a:r>
            <a:r>
              <a:rPr lang="es-ES" sz="2000" dirty="0" err="1">
                <a:latin typeface="+mj-lt"/>
              </a:rPr>
              <a:t>Coview</a:t>
            </a:r>
            <a:r>
              <a:rPr lang="es-ES" sz="2000" dirty="0">
                <a:latin typeface="+mj-lt"/>
              </a:rPr>
              <a:t>? y ¿Cómo funciona?</a:t>
            </a:r>
          </a:p>
          <a:p>
            <a:pPr lvl="0" indent="-457200" algn="l" rtl="0">
              <a:lnSpc>
                <a:spcPct val="90000"/>
              </a:lnSpc>
              <a:spcBef>
                <a:spcPts val="0"/>
              </a:spcBef>
              <a:spcAft>
                <a:spcPts val="0"/>
              </a:spcAft>
              <a:buClr>
                <a:srgbClr val="00BA80"/>
              </a:buClr>
              <a:buSzPts val="2000"/>
              <a:buFont typeface="+mj-lt"/>
              <a:buAutoNum type="arabicPeriod"/>
            </a:pPr>
            <a:endParaRPr lang="es-ES" sz="2000" dirty="0">
              <a:latin typeface="+mj-lt"/>
            </a:endParaRPr>
          </a:p>
          <a:p>
            <a:pPr lvl="0" indent="-457200" algn="l" rtl="0">
              <a:lnSpc>
                <a:spcPct val="90000"/>
              </a:lnSpc>
              <a:spcBef>
                <a:spcPts val="0"/>
              </a:spcBef>
              <a:spcAft>
                <a:spcPts val="0"/>
              </a:spcAft>
              <a:buClr>
                <a:srgbClr val="00BA80"/>
              </a:buClr>
              <a:buSzPts val="2000"/>
              <a:buFont typeface="+mj-lt"/>
              <a:buAutoNum type="arabicPeriod"/>
            </a:pPr>
            <a:r>
              <a:rPr lang="es-ES" sz="2000" dirty="0">
                <a:latin typeface="+mj-lt"/>
              </a:rPr>
              <a:t>¿Cuál es el planteamiento para el cambio?</a:t>
            </a:r>
          </a:p>
          <a:p>
            <a:pPr lvl="0" indent="-457200" algn="l" rtl="0">
              <a:lnSpc>
                <a:spcPct val="90000"/>
              </a:lnSpc>
              <a:spcBef>
                <a:spcPts val="0"/>
              </a:spcBef>
              <a:spcAft>
                <a:spcPts val="0"/>
              </a:spcAft>
              <a:buClr>
                <a:srgbClr val="00BA80"/>
              </a:buClr>
              <a:buSzPts val="2000"/>
              <a:buFont typeface="+mj-lt"/>
              <a:buAutoNum type="arabicPeriod"/>
            </a:pPr>
            <a:endParaRPr lang="es-ES" sz="2000" dirty="0">
              <a:latin typeface="+mj-lt"/>
            </a:endParaRPr>
          </a:p>
          <a:p>
            <a:pPr lvl="0" indent="-457200" algn="l" rtl="0">
              <a:lnSpc>
                <a:spcPct val="90000"/>
              </a:lnSpc>
              <a:spcBef>
                <a:spcPts val="0"/>
              </a:spcBef>
              <a:spcAft>
                <a:spcPts val="0"/>
              </a:spcAft>
              <a:buClr>
                <a:srgbClr val="00BA80"/>
              </a:buClr>
              <a:buSzPts val="2000"/>
              <a:buFont typeface="+mj-lt"/>
              <a:buAutoNum type="arabicPeriod"/>
            </a:pPr>
            <a:r>
              <a:rPr lang="es-ES" sz="2000" dirty="0">
                <a:latin typeface="+mj-lt"/>
              </a:rPr>
              <a:t>¿Por qué necesita un cambio?</a:t>
            </a:r>
          </a:p>
          <a:p>
            <a:pPr lvl="0" indent="-457200" algn="l" rtl="0">
              <a:lnSpc>
                <a:spcPct val="90000"/>
              </a:lnSpc>
              <a:spcBef>
                <a:spcPts val="0"/>
              </a:spcBef>
              <a:spcAft>
                <a:spcPts val="0"/>
              </a:spcAft>
              <a:buClr>
                <a:srgbClr val="00BA80"/>
              </a:buClr>
              <a:buSzPts val="2000"/>
              <a:buFont typeface="+mj-lt"/>
              <a:buAutoNum type="arabicPeriod"/>
            </a:pPr>
            <a:endParaRPr lang="es-ES" sz="2000" dirty="0">
              <a:latin typeface="+mj-lt"/>
            </a:endParaRPr>
          </a:p>
          <a:p>
            <a:pPr lvl="0" indent="-457200" algn="l" rtl="0">
              <a:lnSpc>
                <a:spcPct val="90000"/>
              </a:lnSpc>
              <a:spcBef>
                <a:spcPts val="0"/>
              </a:spcBef>
              <a:spcAft>
                <a:spcPts val="0"/>
              </a:spcAft>
              <a:buClr>
                <a:srgbClr val="00BA80"/>
              </a:buClr>
              <a:buSzPts val="2000"/>
              <a:buFont typeface="+mj-lt"/>
              <a:buAutoNum type="arabicPeriod"/>
            </a:pPr>
            <a:r>
              <a:rPr lang="es-ES" sz="2000" dirty="0">
                <a:latin typeface="+mj-lt"/>
              </a:rPr>
              <a:t>Análisis</a:t>
            </a:r>
          </a:p>
          <a:p>
            <a:pPr lvl="0" indent="-457200" algn="l" rtl="0">
              <a:lnSpc>
                <a:spcPct val="90000"/>
              </a:lnSpc>
              <a:spcBef>
                <a:spcPts val="0"/>
              </a:spcBef>
              <a:spcAft>
                <a:spcPts val="0"/>
              </a:spcAft>
              <a:buClr>
                <a:srgbClr val="00BA80"/>
              </a:buClr>
              <a:buSzPts val="2000"/>
              <a:buFont typeface="+mj-lt"/>
              <a:buAutoNum type="arabicPeriod"/>
            </a:pPr>
            <a:endParaRPr lang="es-ES" sz="2000" dirty="0">
              <a:latin typeface="+mj-lt"/>
            </a:endParaRPr>
          </a:p>
          <a:p>
            <a:pPr lvl="0" indent="-457200" algn="l" rtl="0">
              <a:lnSpc>
                <a:spcPct val="90000"/>
              </a:lnSpc>
              <a:spcBef>
                <a:spcPts val="0"/>
              </a:spcBef>
              <a:spcAft>
                <a:spcPts val="0"/>
              </a:spcAft>
              <a:buClr>
                <a:srgbClr val="00BA80"/>
              </a:buClr>
              <a:buSzPts val="2000"/>
              <a:buFont typeface="+mj-lt"/>
              <a:buAutoNum type="arabicPeriod"/>
            </a:pPr>
            <a:r>
              <a:rPr lang="es-ES" sz="2000" dirty="0">
                <a:latin typeface="+mj-lt"/>
              </a:rPr>
              <a:t>Diseño</a:t>
            </a:r>
          </a:p>
          <a:p>
            <a:pPr lvl="0" indent="-457200" algn="l" rtl="0">
              <a:lnSpc>
                <a:spcPct val="90000"/>
              </a:lnSpc>
              <a:spcBef>
                <a:spcPts val="0"/>
              </a:spcBef>
              <a:spcAft>
                <a:spcPts val="0"/>
              </a:spcAft>
              <a:buClr>
                <a:srgbClr val="00BA80"/>
              </a:buClr>
              <a:buSzPts val="2000"/>
              <a:buFont typeface="+mj-lt"/>
              <a:buAutoNum type="arabicPeriod"/>
            </a:pPr>
            <a:endParaRPr lang="es-ES" sz="2000" dirty="0">
              <a:latin typeface="+mj-lt"/>
            </a:endParaRPr>
          </a:p>
          <a:p>
            <a:pPr lvl="0" indent="-457200" algn="l" rtl="0">
              <a:lnSpc>
                <a:spcPct val="90000"/>
              </a:lnSpc>
              <a:spcBef>
                <a:spcPts val="0"/>
              </a:spcBef>
              <a:spcAft>
                <a:spcPts val="0"/>
              </a:spcAft>
              <a:buClr>
                <a:srgbClr val="00BA80"/>
              </a:buClr>
              <a:buSzPts val="2000"/>
              <a:buFont typeface="+mj-lt"/>
              <a:buAutoNum type="arabicPeriod"/>
            </a:pPr>
            <a:r>
              <a:rPr lang="es-ES" sz="2000" dirty="0">
                <a:latin typeface="+mj-lt"/>
              </a:rPr>
              <a:t>Implementación</a:t>
            </a:r>
          </a:p>
          <a:p>
            <a:pPr lvl="0" indent="-457200" algn="l" rtl="0">
              <a:lnSpc>
                <a:spcPct val="90000"/>
              </a:lnSpc>
              <a:spcBef>
                <a:spcPts val="0"/>
              </a:spcBef>
              <a:spcAft>
                <a:spcPts val="0"/>
              </a:spcAft>
              <a:buClr>
                <a:srgbClr val="00BA80"/>
              </a:buClr>
              <a:buSzPts val="2000"/>
              <a:buFont typeface="+mj-lt"/>
              <a:buAutoNum type="arabicPeriod"/>
            </a:pPr>
            <a:endParaRPr lang="es-ES" sz="2000" dirty="0">
              <a:latin typeface="+mj-lt"/>
            </a:endParaRPr>
          </a:p>
          <a:p>
            <a:pPr lvl="0" indent="-457200" algn="l" rtl="0">
              <a:lnSpc>
                <a:spcPct val="90000"/>
              </a:lnSpc>
              <a:spcBef>
                <a:spcPts val="0"/>
              </a:spcBef>
              <a:spcAft>
                <a:spcPts val="0"/>
              </a:spcAft>
              <a:buClr>
                <a:srgbClr val="00BA80"/>
              </a:buClr>
              <a:buSzPts val="2000"/>
              <a:buFont typeface="+mj-lt"/>
              <a:buAutoNum type="arabicPeriod"/>
            </a:pPr>
            <a:r>
              <a:rPr lang="es-ES" sz="2000" dirty="0">
                <a:latin typeface="+mj-lt"/>
              </a:rPr>
              <a:t>Calidad</a:t>
            </a:r>
          </a:p>
          <a:p>
            <a:pPr lvl="0" indent="-457200" algn="l" rtl="0">
              <a:lnSpc>
                <a:spcPct val="90000"/>
              </a:lnSpc>
              <a:spcBef>
                <a:spcPts val="0"/>
              </a:spcBef>
              <a:spcAft>
                <a:spcPts val="0"/>
              </a:spcAft>
              <a:buClr>
                <a:srgbClr val="00BA80"/>
              </a:buClr>
              <a:buSzPts val="2000"/>
              <a:buFont typeface="+mj-lt"/>
              <a:buAutoNum type="arabicPeriod"/>
            </a:pPr>
            <a:endParaRPr lang="es-ES" sz="2000" dirty="0">
              <a:latin typeface="+mj-lt"/>
            </a:endParaRPr>
          </a:p>
          <a:p>
            <a:pPr lvl="0" indent="-457200" algn="l" rtl="0">
              <a:lnSpc>
                <a:spcPct val="90000"/>
              </a:lnSpc>
              <a:spcBef>
                <a:spcPts val="0"/>
              </a:spcBef>
              <a:spcAft>
                <a:spcPts val="0"/>
              </a:spcAft>
              <a:buClr>
                <a:srgbClr val="00BA80"/>
              </a:buClr>
              <a:buSzPts val="2000"/>
              <a:buFont typeface="+mj-lt"/>
              <a:buAutoNum type="arabicPeriod"/>
            </a:pPr>
            <a:r>
              <a:rPr lang="es-ES" sz="2000" dirty="0">
                <a:latin typeface="+mj-lt"/>
              </a:rPr>
              <a:t>Conclusión</a:t>
            </a:r>
            <a:endParaRPr sz="2000" dirty="0">
              <a:latin typeface="+mj-lt"/>
            </a:endParaRPr>
          </a:p>
          <a:p>
            <a:pPr marL="228600" lvl="0" indent="-50800" algn="l" rtl="0">
              <a:lnSpc>
                <a:spcPct val="90000"/>
              </a:lnSpc>
              <a:spcBef>
                <a:spcPts val="1000"/>
              </a:spcBef>
              <a:spcAft>
                <a:spcPts val="0"/>
              </a:spcAft>
              <a:buClr>
                <a:schemeClr val="dk1"/>
              </a:buClr>
              <a:buSzPts val="2800"/>
              <a:buNone/>
            </a:pPr>
            <a:endParaRPr dirty="0"/>
          </a:p>
        </p:txBody>
      </p:sp>
      <p:sp>
        <p:nvSpPr>
          <p:cNvPr id="94" name="Google Shape;94;p14"/>
          <p:cNvSpPr/>
          <p:nvPr/>
        </p:nvSpPr>
        <p:spPr>
          <a:xfrm>
            <a:off x="-1" y="0"/>
            <a:ext cx="9903126" cy="848323"/>
          </a:xfrm>
          <a:prstGeom prst="homePlate">
            <a:avLst>
              <a:gd name="adj" fmla="val 50000"/>
            </a:avLst>
          </a:prstGeom>
          <a:solidFill>
            <a:srgbClr val="0000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14"/>
          <p:cNvPicPr preferRelativeResize="0"/>
          <p:nvPr/>
        </p:nvPicPr>
        <p:blipFill rotWithShape="1">
          <a:blip r:embed="rId3">
            <a:alphaModFix/>
          </a:blip>
          <a:srcRect/>
          <a:stretch/>
        </p:blipFill>
        <p:spPr>
          <a:xfrm>
            <a:off x="10114471" y="279978"/>
            <a:ext cx="1837427" cy="288365"/>
          </a:xfrm>
          <a:prstGeom prst="rect">
            <a:avLst/>
          </a:prstGeom>
          <a:noFill/>
          <a:ln>
            <a:noFill/>
          </a:ln>
        </p:spPr>
      </p:pic>
      <p:sp>
        <p:nvSpPr>
          <p:cNvPr id="96" name="Google Shape;96;p14"/>
          <p:cNvSpPr txBox="1"/>
          <p:nvPr/>
        </p:nvSpPr>
        <p:spPr>
          <a:xfrm>
            <a:off x="132271" y="6431795"/>
            <a:ext cx="1197921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b="0" i="0" u="none" strike="noStrike" cap="none">
                <a:solidFill>
                  <a:srgbClr val="000087"/>
                </a:solidFill>
                <a:latin typeface="Arial"/>
                <a:ea typeface="Arial"/>
                <a:cs typeface="Arial"/>
                <a:sym typeface="Arial"/>
              </a:rPr>
              <a:t>Transformación de una aplicación móvil utilizando </a:t>
            </a:r>
            <a:r>
              <a:rPr lang="es-ES" sz="1400" b="1" i="0" u="none" strike="noStrike" cap="none">
                <a:solidFill>
                  <a:srgbClr val="000087"/>
                </a:solidFill>
                <a:latin typeface="Arial"/>
                <a:ea typeface="Arial"/>
                <a:cs typeface="Arial"/>
                <a:sym typeface="Arial"/>
              </a:rPr>
              <a:t>Material Design     </a:t>
            </a:r>
            <a:r>
              <a:rPr lang="es-ES" sz="1400" b="0" i="0" u="none" strike="noStrike" cap="none">
                <a:solidFill>
                  <a:srgbClr val="000087"/>
                </a:solidFill>
                <a:latin typeface="Arial"/>
                <a:ea typeface="Arial"/>
                <a:cs typeface="Arial"/>
                <a:sym typeface="Arial"/>
              </a:rPr>
              <a:t>|     Denisse Gómez Casco     |     Trabajo final de grado                             pág 1</a:t>
            </a:r>
            <a:endParaRPr sz="1400">
              <a:solidFill>
                <a:srgbClr val="000087"/>
              </a:solidFill>
              <a:latin typeface="Calibri"/>
              <a:ea typeface="Calibri"/>
              <a:cs typeface="Calibri"/>
              <a:sym typeface="Calibri"/>
            </a:endParaRPr>
          </a:p>
        </p:txBody>
      </p:sp>
      <p:sp>
        <p:nvSpPr>
          <p:cNvPr id="97" name="Google Shape;97;p14"/>
          <p:cNvSpPr txBox="1">
            <a:spLocks noGrp="1"/>
          </p:cNvSpPr>
          <p:nvPr>
            <p:ph type="title"/>
          </p:nvPr>
        </p:nvSpPr>
        <p:spPr>
          <a:xfrm>
            <a:off x="665023" y="72934"/>
            <a:ext cx="1732472" cy="848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s-ES" sz="3200" dirty="0" err="1">
                <a:solidFill>
                  <a:schemeClr val="lt1"/>
                </a:solidFill>
                <a:latin typeface="+mj-lt"/>
              </a:rPr>
              <a:t>Indice</a:t>
            </a:r>
            <a:endParaRPr sz="3200" dirty="0">
              <a:solidFill>
                <a:schemeClr val="lt1"/>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body" idx="1"/>
          </p:nvPr>
        </p:nvSpPr>
        <p:spPr>
          <a:xfrm>
            <a:off x="659879" y="1371600"/>
            <a:ext cx="10783975" cy="4650126"/>
          </a:xfrm>
          <a:prstGeom prst="rect">
            <a:avLst/>
          </a:prstGeom>
          <a:noFill/>
          <a:ln>
            <a:noFill/>
          </a:ln>
        </p:spPr>
        <p:txBody>
          <a:bodyPr spcFirstLastPara="1" wrap="square" lIns="91425" tIns="45700" rIns="91425" bIns="45700" anchor="t" anchorCtr="0">
            <a:noAutofit/>
          </a:bodyPr>
          <a:lstStyle/>
          <a:p>
            <a:pPr marL="228600" lvl="0" indent="-50800">
              <a:spcBef>
                <a:spcPts val="0"/>
              </a:spcBef>
              <a:buSzPts val="2800"/>
              <a:buNone/>
            </a:pPr>
            <a:r>
              <a:rPr lang="es-ES" sz="1800" dirty="0">
                <a:latin typeface="+mj-lt"/>
              </a:rPr>
              <a:t>Cuando empecé mis prácticas conocí </a:t>
            </a:r>
            <a:r>
              <a:rPr lang="es-ES" sz="1800" dirty="0" err="1">
                <a:latin typeface="+mj-lt"/>
              </a:rPr>
              <a:t>Coview</a:t>
            </a:r>
            <a:r>
              <a:rPr lang="es-ES" sz="1800" dirty="0">
                <a:latin typeface="+mj-lt"/>
              </a:rPr>
              <a:t>, una aplicación que tiene un año de vida, pero que no tiene un diseño actual, que se ha desarrollado sin que haya habido un análisis previo para implementar el diseño de la aplicación y que el diseño no ha sido centrado en el usuario final.</a:t>
            </a:r>
          </a:p>
          <a:p>
            <a:pPr marL="228600" lvl="0" indent="-50800">
              <a:spcBef>
                <a:spcPts val="0"/>
              </a:spcBef>
              <a:buSzPts val="2800"/>
              <a:buNone/>
            </a:pPr>
            <a:endParaRPr lang="es-ES" sz="1800" dirty="0">
              <a:latin typeface="+mj-lt"/>
            </a:endParaRPr>
          </a:p>
          <a:p>
            <a:pPr marL="228600" lvl="0" indent="-50800">
              <a:spcBef>
                <a:spcPts val="0"/>
              </a:spcBef>
              <a:buSzPts val="2800"/>
              <a:buNone/>
            </a:pPr>
            <a:endParaRPr lang="es-ES" sz="1800" dirty="0">
              <a:solidFill>
                <a:srgbClr val="000087"/>
              </a:solidFill>
              <a:latin typeface="+mj-lt"/>
            </a:endParaRPr>
          </a:p>
          <a:p>
            <a:pPr marL="228600" lvl="0" indent="-50800" algn="l" rtl="0">
              <a:lnSpc>
                <a:spcPct val="90000"/>
              </a:lnSpc>
              <a:spcBef>
                <a:spcPts val="0"/>
              </a:spcBef>
              <a:spcAft>
                <a:spcPts val="0"/>
              </a:spcAft>
              <a:buClr>
                <a:schemeClr val="dk1"/>
              </a:buClr>
              <a:buSzPts val="2800"/>
              <a:buNone/>
            </a:pPr>
            <a:r>
              <a:rPr lang="es-ES" sz="2600" dirty="0">
                <a:solidFill>
                  <a:srgbClr val="000087"/>
                </a:solidFill>
                <a:latin typeface="+mj-lt"/>
              </a:rPr>
              <a:t>Objetivos</a:t>
            </a:r>
          </a:p>
          <a:p>
            <a:pPr marL="228600" lvl="0" indent="-50800" algn="l" rtl="0">
              <a:lnSpc>
                <a:spcPct val="90000"/>
              </a:lnSpc>
              <a:spcBef>
                <a:spcPts val="0"/>
              </a:spcBef>
              <a:spcAft>
                <a:spcPts val="0"/>
              </a:spcAft>
              <a:buClr>
                <a:schemeClr val="dk1"/>
              </a:buClr>
              <a:buSzPts val="2800"/>
              <a:buNone/>
            </a:pPr>
            <a:endParaRPr lang="es-ES" sz="1800" dirty="0">
              <a:latin typeface="+mj-lt"/>
            </a:endParaRPr>
          </a:p>
          <a:p>
            <a:pPr marL="520700" lvl="0" algn="l" rtl="0">
              <a:lnSpc>
                <a:spcPct val="90000"/>
              </a:lnSpc>
              <a:spcBef>
                <a:spcPts val="0"/>
              </a:spcBef>
              <a:spcAft>
                <a:spcPts val="0"/>
              </a:spcAft>
              <a:buClr>
                <a:srgbClr val="00BA80"/>
              </a:buClr>
              <a:buSzPts val="2800"/>
              <a:buFont typeface="Wingdings" panose="05000000000000000000" pitchFamily="2" charset="2"/>
              <a:buChar char="ü"/>
            </a:pPr>
            <a:r>
              <a:rPr lang="es-ES" sz="1800" dirty="0">
                <a:latin typeface="+mj-lt"/>
              </a:rPr>
              <a:t>Centrar el diseño en el usuario.</a:t>
            </a:r>
          </a:p>
          <a:p>
            <a:pPr marL="177800" lvl="0" indent="0" algn="l" rtl="0">
              <a:lnSpc>
                <a:spcPct val="90000"/>
              </a:lnSpc>
              <a:spcBef>
                <a:spcPts val="0"/>
              </a:spcBef>
              <a:spcAft>
                <a:spcPts val="0"/>
              </a:spcAft>
              <a:buClr>
                <a:srgbClr val="00BA80"/>
              </a:buClr>
              <a:buSzPts val="2800"/>
              <a:buNone/>
            </a:pPr>
            <a:endParaRPr lang="es-ES" sz="1800" dirty="0">
              <a:latin typeface="+mj-lt"/>
            </a:endParaRPr>
          </a:p>
          <a:p>
            <a:pPr marL="520700" lvl="0" algn="l" rtl="0">
              <a:lnSpc>
                <a:spcPct val="90000"/>
              </a:lnSpc>
              <a:spcBef>
                <a:spcPts val="0"/>
              </a:spcBef>
              <a:spcAft>
                <a:spcPts val="0"/>
              </a:spcAft>
              <a:buClr>
                <a:srgbClr val="00BA80"/>
              </a:buClr>
              <a:buSzPts val="2800"/>
              <a:buFont typeface="Wingdings" panose="05000000000000000000" pitchFamily="2" charset="2"/>
              <a:buChar char="ü"/>
            </a:pPr>
            <a:r>
              <a:rPr lang="es-ES" sz="1800" dirty="0">
                <a:latin typeface="+mj-lt"/>
              </a:rPr>
              <a:t>Hacer una aplicación más intuitiva.</a:t>
            </a:r>
          </a:p>
          <a:p>
            <a:pPr marL="520700" lvl="0" algn="l" rtl="0">
              <a:lnSpc>
                <a:spcPct val="90000"/>
              </a:lnSpc>
              <a:spcBef>
                <a:spcPts val="0"/>
              </a:spcBef>
              <a:spcAft>
                <a:spcPts val="0"/>
              </a:spcAft>
              <a:buClr>
                <a:srgbClr val="00BA80"/>
              </a:buClr>
              <a:buSzPts val="2800"/>
              <a:buFont typeface="Wingdings" panose="05000000000000000000" pitchFamily="2" charset="2"/>
              <a:buChar char="ü"/>
            </a:pPr>
            <a:endParaRPr lang="es-ES" sz="1800" dirty="0">
              <a:latin typeface="+mj-lt"/>
            </a:endParaRPr>
          </a:p>
          <a:p>
            <a:pPr marL="520700" lvl="0" algn="l" rtl="0">
              <a:lnSpc>
                <a:spcPct val="90000"/>
              </a:lnSpc>
              <a:spcBef>
                <a:spcPts val="0"/>
              </a:spcBef>
              <a:spcAft>
                <a:spcPts val="0"/>
              </a:spcAft>
              <a:buClr>
                <a:srgbClr val="00BA80"/>
              </a:buClr>
              <a:buSzPts val="2800"/>
              <a:buFont typeface="Wingdings" panose="05000000000000000000" pitchFamily="2" charset="2"/>
              <a:buChar char="ü"/>
            </a:pPr>
            <a:r>
              <a:rPr lang="es-ES" sz="1800" dirty="0">
                <a:latin typeface="+mj-lt"/>
              </a:rPr>
              <a:t>Que la aplicación cumpla con los estándares de usabilidad.</a:t>
            </a:r>
          </a:p>
          <a:p>
            <a:pPr marL="520700" lvl="0" algn="l" rtl="0">
              <a:lnSpc>
                <a:spcPct val="90000"/>
              </a:lnSpc>
              <a:spcBef>
                <a:spcPts val="0"/>
              </a:spcBef>
              <a:spcAft>
                <a:spcPts val="0"/>
              </a:spcAft>
              <a:buClr>
                <a:srgbClr val="00BA80"/>
              </a:buClr>
              <a:buSzPts val="2800"/>
              <a:buFont typeface="Wingdings" panose="05000000000000000000" pitchFamily="2" charset="2"/>
              <a:buChar char="ü"/>
            </a:pPr>
            <a:endParaRPr lang="es-ES" sz="1800" dirty="0">
              <a:latin typeface="+mj-lt"/>
            </a:endParaRPr>
          </a:p>
          <a:p>
            <a:pPr marL="520700" lvl="0" algn="l" rtl="0">
              <a:lnSpc>
                <a:spcPct val="90000"/>
              </a:lnSpc>
              <a:spcBef>
                <a:spcPts val="0"/>
              </a:spcBef>
              <a:spcAft>
                <a:spcPts val="0"/>
              </a:spcAft>
              <a:buClr>
                <a:srgbClr val="00BA80"/>
              </a:buClr>
              <a:buSzPts val="2800"/>
              <a:buFont typeface="Wingdings" panose="05000000000000000000" pitchFamily="2" charset="2"/>
              <a:buChar char="ü"/>
            </a:pPr>
            <a:r>
              <a:rPr lang="es-ES" sz="1800" dirty="0">
                <a:latin typeface="+mj-lt"/>
              </a:rPr>
              <a:t>Crear un diseño más atractivo y moderno con Material </a:t>
            </a:r>
            <a:r>
              <a:rPr lang="es-ES" sz="1800" dirty="0" err="1">
                <a:latin typeface="+mj-lt"/>
              </a:rPr>
              <a:t>Design</a:t>
            </a:r>
            <a:r>
              <a:rPr lang="es-ES" sz="1800" dirty="0">
                <a:latin typeface="+mj-lt"/>
              </a:rPr>
              <a:t>.</a:t>
            </a:r>
          </a:p>
          <a:p>
            <a:pPr marL="520700" lvl="0" algn="l" rtl="0">
              <a:lnSpc>
                <a:spcPct val="90000"/>
              </a:lnSpc>
              <a:spcBef>
                <a:spcPts val="0"/>
              </a:spcBef>
              <a:spcAft>
                <a:spcPts val="0"/>
              </a:spcAft>
              <a:buClr>
                <a:srgbClr val="00BA80"/>
              </a:buClr>
              <a:buSzPts val="2800"/>
              <a:buFont typeface="Wingdings" panose="05000000000000000000" pitchFamily="2" charset="2"/>
              <a:buChar char="ü"/>
            </a:pPr>
            <a:endParaRPr lang="es-ES" sz="1800" dirty="0">
              <a:latin typeface="+mj-lt"/>
            </a:endParaRPr>
          </a:p>
          <a:p>
            <a:pPr marL="520700" lvl="0" algn="l" rtl="0">
              <a:lnSpc>
                <a:spcPct val="90000"/>
              </a:lnSpc>
              <a:spcBef>
                <a:spcPts val="0"/>
              </a:spcBef>
              <a:spcAft>
                <a:spcPts val="0"/>
              </a:spcAft>
              <a:buClr>
                <a:srgbClr val="00BA80"/>
              </a:buClr>
              <a:buSzPts val="2800"/>
              <a:buFont typeface="Wingdings" panose="05000000000000000000" pitchFamily="2" charset="2"/>
              <a:buChar char="ü"/>
            </a:pPr>
            <a:r>
              <a:rPr lang="es-ES" sz="1800" dirty="0">
                <a:latin typeface="+mj-lt"/>
              </a:rPr>
              <a:t>Que la aplicación refleje la marca de la empresa.</a:t>
            </a:r>
          </a:p>
          <a:p>
            <a:pPr marL="228600" lvl="0" indent="-50800" algn="l" rtl="0">
              <a:lnSpc>
                <a:spcPct val="90000"/>
              </a:lnSpc>
              <a:spcBef>
                <a:spcPts val="0"/>
              </a:spcBef>
              <a:spcAft>
                <a:spcPts val="0"/>
              </a:spcAft>
              <a:buClr>
                <a:schemeClr val="dk1"/>
              </a:buClr>
              <a:buSzPts val="2800"/>
              <a:buNone/>
            </a:pPr>
            <a:endParaRPr sz="2000" dirty="0">
              <a:latin typeface="+mj-lt"/>
            </a:endParaRPr>
          </a:p>
        </p:txBody>
      </p:sp>
      <p:sp>
        <p:nvSpPr>
          <p:cNvPr id="103" name="Google Shape;103;p15"/>
          <p:cNvSpPr/>
          <p:nvPr/>
        </p:nvSpPr>
        <p:spPr>
          <a:xfrm>
            <a:off x="-1" y="0"/>
            <a:ext cx="9903126" cy="848323"/>
          </a:xfrm>
          <a:prstGeom prst="homePlate">
            <a:avLst>
              <a:gd name="adj" fmla="val 50000"/>
            </a:avLst>
          </a:prstGeom>
          <a:solidFill>
            <a:srgbClr val="0000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4" name="Google Shape;104;p15"/>
          <p:cNvPicPr preferRelativeResize="0"/>
          <p:nvPr/>
        </p:nvPicPr>
        <p:blipFill rotWithShape="1">
          <a:blip r:embed="rId3">
            <a:alphaModFix/>
          </a:blip>
          <a:srcRect/>
          <a:stretch/>
        </p:blipFill>
        <p:spPr>
          <a:xfrm>
            <a:off x="10114471" y="279978"/>
            <a:ext cx="1837427" cy="288365"/>
          </a:xfrm>
          <a:prstGeom prst="rect">
            <a:avLst/>
          </a:prstGeom>
          <a:noFill/>
          <a:ln>
            <a:noFill/>
          </a:ln>
        </p:spPr>
      </p:pic>
      <p:sp>
        <p:nvSpPr>
          <p:cNvPr id="105" name="Google Shape;105;p15"/>
          <p:cNvSpPr txBox="1"/>
          <p:nvPr/>
        </p:nvSpPr>
        <p:spPr>
          <a:xfrm>
            <a:off x="132271" y="6431795"/>
            <a:ext cx="1197921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a:solidFill>
                  <a:srgbClr val="000087"/>
                </a:solidFill>
                <a:latin typeface="Arial"/>
                <a:ea typeface="Arial"/>
                <a:cs typeface="Arial"/>
                <a:sym typeface="Arial"/>
              </a:rPr>
              <a:t>Transformación de una aplicación móvil utilizando </a:t>
            </a:r>
            <a:r>
              <a:rPr lang="es-ES" sz="1400" b="1">
                <a:solidFill>
                  <a:srgbClr val="000087"/>
                </a:solidFill>
                <a:latin typeface="Arial"/>
                <a:ea typeface="Arial"/>
                <a:cs typeface="Arial"/>
                <a:sym typeface="Arial"/>
              </a:rPr>
              <a:t>Material Design     </a:t>
            </a:r>
            <a:r>
              <a:rPr lang="es-ES" sz="1400">
                <a:solidFill>
                  <a:srgbClr val="000087"/>
                </a:solidFill>
                <a:latin typeface="Arial"/>
                <a:ea typeface="Arial"/>
                <a:cs typeface="Arial"/>
                <a:sym typeface="Arial"/>
              </a:rPr>
              <a:t>|     Denisse Gómez Casco     |     Trabajo final de grado                             pág 2</a:t>
            </a:r>
            <a:endParaRPr sz="1400">
              <a:solidFill>
                <a:srgbClr val="000087"/>
              </a:solidFill>
              <a:latin typeface="Calibri"/>
              <a:ea typeface="Calibri"/>
              <a:cs typeface="Calibri"/>
              <a:sym typeface="Calibri"/>
            </a:endParaRPr>
          </a:p>
        </p:txBody>
      </p:sp>
      <p:sp>
        <p:nvSpPr>
          <p:cNvPr id="106" name="Google Shape;106;p15"/>
          <p:cNvSpPr txBox="1">
            <a:spLocks noGrp="1"/>
          </p:cNvSpPr>
          <p:nvPr>
            <p:ph type="title"/>
          </p:nvPr>
        </p:nvSpPr>
        <p:spPr>
          <a:xfrm>
            <a:off x="697833" y="72925"/>
            <a:ext cx="10783975" cy="848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s-ES" sz="3200" dirty="0">
                <a:solidFill>
                  <a:schemeClr val="lt1"/>
                </a:solidFill>
                <a:latin typeface="+mj-lt"/>
              </a:rPr>
              <a:t>¿Por qué </a:t>
            </a:r>
            <a:r>
              <a:rPr lang="es-ES" sz="3200" dirty="0" err="1">
                <a:solidFill>
                  <a:schemeClr val="lt1"/>
                </a:solidFill>
                <a:latin typeface="+mj-lt"/>
              </a:rPr>
              <a:t>Coview</a:t>
            </a:r>
            <a:r>
              <a:rPr lang="es-ES" sz="3200" dirty="0">
                <a:solidFill>
                  <a:schemeClr val="lt1"/>
                </a:solidFill>
                <a:latin typeface="+mj-lt"/>
              </a:rPr>
              <a:t> necesita una transformación?</a:t>
            </a:r>
            <a:endParaRPr sz="3200" dirty="0">
              <a:solidFill>
                <a:schemeClr val="lt1"/>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body" idx="1"/>
          </p:nvPr>
        </p:nvSpPr>
        <p:spPr>
          <a:xfrm>
            <a:off x="665018" y="1305067"/>
            <a:ext cx="10920846" cy="167377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000"/>
              <a:buNone/>
            </a:pPr>
            <a:r>
              <a:rPr lang="es-ES" sz="2000" dirty="0" err="1">
                <a:latin typeface="+mj-lt"/>
              </a:rPr>
              <a:t>Coview</a:t>
            </a:r>
            <a:r>
              <a:rPr lang="es-ES" sz="2000" dirty="0">
                <a:latin typeface="+mj-lt"/>
              </a:rPr>
              <a:t> es una aplicación móvil que sirve para que los Inspectores puedan introducir datos relevantes sobre los camiones  y su contenido durante controles aduaneros.</a:t>
            </a:r>
          </a:p>
          <a:p>
            <a:pPr marL="0" lvl="0" indent="0" algn="just" rtl="0">
              <a:lnSpc>
                <a:spcPct val="90000"/>
              </a:lnSpc>
              <a:spcBef>
                <a:spcPts val="0"/>
              </a:spcBef>
              <a:spcAft>
                <a:spcPts val="0"/>
              </a:spcAft>
              <a:buClr>
                <a:schemeClr val="dk1"/>
              </a:buClr>
              <a:buSzPts val="2000"/>
              <a:buNone/>
            </a:pPr>
            <a:endParaRPr dirty="0"/>
          </a:p>
          <a:p>
            <a:pPr marL="0" lvl="0" indent="0" algn="l" rtl="0">
              <a:lnSpc>
                <a:spcPct val="90000"/>
              </a:lnSpc>
              <a:spcBef>
                <a:spcPts val="1000"/>
              </a:spcBef>
              <a:spcAft>
                <a:spcPts val="0"/>
              </a:spcAft>
              <a:buClr>
                <a:srgbClr val="000087"/>
              </a:buClr>
              <a:buSzPts val="2800"/>
              <a:buNone/>
            </a:pPr>
            <a:r>
              <a:rPr lang="es-ES" sz="2600" dirty="0">
                <a:solidFill>
                  <a:srgbClr val="000087"/>
                </a:solidFill>
                <a:latin typeface="+mj-lt"/>
              </a:rPr>
              <a:t>¿Cómo funciona?</a:t>
            </a:r>
            <a:endParaRPr sz="2600" dirty="0">
              <a:latin typeface="+mj-lt"/>
            </a:endParaRPr>
          </a:p>
        </p:txBody>
      </p:sp>
      <p:sp>
        <p:nvSpPr>
          <p:cNvPr id="112" name="Google Shape;112;p16"/>
          <p:cNvSpPr txBox="1"/>
          <p:nvPr/>
        </p:nvSpPr>
        <p:spPr>
          <a:xfrm>
            <a:off x="659880" y="4746881"/>
            <a:ext cx="3475704" cy="89985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dirty="0">
                <a:solidFill>
                  <a:schemeClr val="dk1"/>
                </a:solidFill>
                <a:latin typeface="+mj-lt"/>
                <a:ea typeface="Calibri"/>
                <a:cs typeface="Calibri"/>
                <a:sym typeface="Calibri"/>
              </a:rPr>
              <a:t>Muestra la información recogida por los demás operarios.</a:t>
            </a:r>
            <a:endParaRPr dirty="0">
              <a:latin typeface="+mj-lt"/>
            </a:endParaRPr>
          </a:p>
        </p:txBody>
      </p:sp>
      <p:sp>
        <p:nvSpPr>
          <p:cNvPr id="113" name="Google Shape;113;p16"/>
          <p:cNvSpPr txBox="1"/>
          <p:nvPr/>
        </p:nvSpPr>
        <p:spPr>
          <a:xfrm>
            <a:off x="4400718" y="4770207"/>
            <a:ext cx="3444311" cy="6869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dirty="0">
                <a:solidFill>
                  <a:schemeClr val="dk1"/>
                </a:solidFill>
                <a:latin typeface="+mj-lt"/>
                <a:ea typeface="Calibri"/>
                <a:cs typeface="Calibri"/>
                <a:sym typeface="Calibri"/>
              </a:rPr>
              <a:t>Contiene formularios para guardar datos relevantes de la inspección.</a:t>
            </a:r>
            <a:endParaRPr dirty="0">
              <a:latin typeface="+mj-lt"/>
            </a:endParaRPr>
          </a:p>
        </p:txBody>
      </p:sp>
      <p:sp>
        <p:nvSpPr>
          <p:cNvPr id="114" name="Google Shape;114;p16"/>
          <p:cNvSpPr txBox="1"/>
          <p:nvPr/>
        </p:nvSpPr>
        <p:spPr>
          <a:xfrm>
            <a:off x="8110161" y="4746881"/>
            <a:ext cx="3475703" cy="336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dirty="0">
                <a:solidFill>
                  <a:schemeClr val="dk1"/>
                </a:solidFill>
                <a:latin typeface="+mj-lt"/>
                <a:ea typeface="Calibri"/>
                <a:cs typeface="Calibri"/>
                <a:sym typeface="Calibri"/>
              </a:rPr>
              <a:t>Toma fotos y sube documentos del móvil o la </a:t>
            </a:r>
            <a:r>
              <a:rPr lang="es-ES" sz="1800" dirty="0" err="1">
                <a:solidFill>
                  <a:schemeClr val="dk1"/>
                </a:solidFill>
                <a:latin typeface="+mj-lt"/>
                <a:ea typeface="Calibri"/>
                <a:cs typeface="Calibri"/>
                <a:sym typeface="Calibri"/>
              </a:rPr>
              <a:t>tablet</a:t>
            </a:r>
            <a:r>
              <a:rPr lang="es-ES" sz="1800" dirty="0">
                <a:solidFill>
                  <a:schemeClr val="dk1"/>
                </a:solidFill>
                <a:latin typeface="+mj-lt"/>
                <a:ea typeface="Calibri"/>
                <a:cs typeface="Calibri"/>
                <a:sym typeface="Calibri"/>
              </a:rPr>
              <a:t> relacionados con la inspección.</a:t>
            </a:r>
            <a:endParaRPr dirty="0">
              <a:latin typeface="+mj-lt"/>
            </a:endParaRPr>
          </a:p>
        </p:txBody>
      </p:sp>
      <p:pic>
        <p:nvPicPr>
          <p:cNvPr id="115" name="Google Shape;115;p16" descr="Cámara"/>
          <p:cNvPicPr preferRelativeResize="0"/>
          <p:nvPr/>
        </p:nvPicPr>
        <p:blipFill rotWithShape="1">
          <a:blip r:embed="rId3">
            <a:alphaModFix/>
          </a:blip>
          <a:srcRect/>
          <a:stretch/>
        </p:blipFill>
        <p:spPr>
          <a:xfrm>
            <a:off x="9507990" y="3976109"/>
            <a:ext cx="680049" cy="680049"/>
          </a:xfrm>
          <a:prstGeom prst="rect">
            <a:avLst/>
          </a:prstGeom>
          <a:noFill/>
          <a:ln>
            <a:noFill/>
          </a:ln>
        </p:spPr>
      </p:pic>
      <p:pic>
        <p:nvPicPr>
          <p:cNvPr id="116" name="Google Shape;116;p16" descr="Contrato"/>
          <p:cNvPicPr preferRelativeResize="0"/>
          <p:nvPr/>
        </p:nvPicPr>
        <p:blipFill rotWithShape="1">
          <a:blip r:embed="rId4">
            <a:alphaModFix/>
          </a:blip>
          <a:srcRect/>
          <a:stretch/>
        </p:blipFill>
        <p:spPr>
          <a:xfrm>
            <a:off x="1951007" y="3959299"/>
            <a:ext cx="680049" cy="680049"/>
          </a:xfrm>
          <a:prstGeom prst="rect">
            <a:avLst/>
          </a:prstGeom>
          <a:noFill/>
          <a:ln>
            <a:noFill/>
          </a:ln>
        </p:spPr>
      </p:pic>
      <p:pic>
        <p:nvPicPr>
          <p:cNvPr id="117" name="Google Shape;117;p16" descr="Portapapeles"/>
          <p:cNvPicPr preferRelativeResize="0"/>
          <p:nvPr/>
        </p:nvPicPr>
        <p:blipFill rotWithShape="1">
          <a:blip r:embed="rId5">
            <a:alphaModFix/>
          </a:blip>
          <a:srcRect/>
          <a:stretch/>
        </p:blipFill>
        <p:spPr>
          <a:xfrm>
            <a:off x="5755975" y="3976109"/>
            <a:ext cx="680049" cy="680049"/>
          </a:xfrm>
          <a:prstGeom prst="rect">
            <a:avLst/>
          </a:prstGeom>
          <a:noFill/>
          <a:ln>
            <a:noFill/>
          </a:ln>
        </p:spPr>
      </p:pic>
      <p:sp>
        <p:nvSpPr>
          <p:cNvPr id="118" name="Google Shape;118;p16"/>
          <p:cNvSpPr/>
          <p:nvPr/>
        </p:nvSpPr>
        <p:spPr>
          <a:xfrm>
            <a:off x="-1" y="0"/>
            <a:ext cx="9903126" cy="848323"/>
          </a:xfrm>
          <a:prstGeom prst="homePlate">
            <a:avLst>
              <a:gd name="adj" fmla="val 50000"/>
            </a:avLst>
          </a:prstGeom>
          <a:solidFill>
            <a:srgbClr val="0000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9" name="Google Shape;119;p16"/>
          <p:cNvPicPr preferRelativeResize="0"/>
          <p:nvPr/>
        </p:nvPicPr>
        <p:blipFill rotWithShape="1">
          <a:blip r:embed="rId6">
            <a:alphaModFix/>
          </a:blip>
          <a:srcRect/>
          <a:stretch/>
        </p:blipFill>
        <p:spPr>
          <a:xfrm>
            <a:off x="10114471" y="279978"/>
            <a:ext cx="1837427" cy="288365"/>
          </a:xfrm>
          <a:prstGeom prst="rect">
            <a:avLst/>
          </a:prstGeom>
          <a:noFill/>
          <a:ln>
            <a:noFill/>
          </a:ln>
        </p:spPr>
      </p:pic>
      <p:sp>
        <p:nvSpPr>
          <p:cNvPr id="120" name="Google Shape;120;p16"/>
          <p:cNvSpPr txBox="1"/>
          <p:nvPr/>
        </p:nvSpPr>
        <p:spPr>
          <a:xfrm>
            <a:off x="132271" y="6431795"/>
            <a:ext cx="1197921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a:solidFill>
                  <a:srgbClr val="000087"/>
                </a:solidFill>
                <a:latin typeface="Arial"/>
                <a:ea typeface="Arial"/>
                <a:cs typeface="Arial"/>
                <a:sym typeface="Arial"/>
              </a:rPr>
              <a:t>Transformación de una aplicación móvil utilizando </a:t>
            </a:r>
            <a:r>
              <a:rPr lang="es-ES" sz="1400" b="1">
                <a:solidFill>
                  <a:srgbClr val="000087"/>
                </a:solidFill>
                <a:latin typeface="Arial"/>
                <a:ea typeface="Arial"/>
                <a:cs typeface="Arial"/>
                <a:sym typeface="Arial"/>
              </a:rPr>
              <a:t>Material Design     </a:t>
            </a:r>
            <a:r>
              <a:rPr lang="es-ES" sz="1400">
                <a:solidFill>
                  <a:srgbClr val="000087"/>
                </a:solidFill>
                <a:latin typeface="Arial"/>
                <a:ea typeface="Arial"/>
                <a:cs typeface="Arial"/>
                <a:sym typeface="Arial"/>
              </a:rPr>
              <a:t>|     Denisse Gómez Casco     |     Trabajo final de grado                             pág 3</a:t>
            </a:r>
            <a:endParaRPr sz="1400">
              <a:solidFill>
                <a:srgbClr val="000087"/>
              </a:solidFill>
              <a:latin typeface="Calibri"/>
              <a:ea typeface="Calibri"/>
              <a:cs typeface="Calibri"/>
              <a:sym typeface="Calibri"/>
            </a:endParaRPr>
          </a:p>
        </p:txBody>
      </p:sp>
      <p:sp>
        <p:nvSpPr>
          <p:cNvPr id="121" name="Google Shape;121;p16"/>
          <p:cNvSpPr txBox="1">
            <a:spLocks noGrp="1"/>
          </p:cNvSpPr>
          <p:nvPr>
            <p:ph type="title"/>
          </p:nvPr>
        </p:nvSpPr>
        <p:spPr>
          <a:xfrm>
            <a:off x="630382" y="72934"/>
            <a:ext cx="3276599" cy="848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80"/>
              <a:buFont typeface="Calibri"/>
              <a:buNone/>
            </a:pPr>
            <a:r>
              <a:rPr lang="es-ES" sz="2880" dirty="0">
                <a:solidFill>
                  <a:schemeClr val="lt1"/>
                </a:solidFill>
                <a:latin typeface="+mj-lt"/>
              </a:rPr>
              <a:t>¿Qué es </a:t>
            </a:r>
            <a:r>
              <a:rPr lang="es-ES" sz="2880" dirty="0" err="1">
                <a:solidFill>
                  <a:schemeClr val="lt1"/>
                </a:solidFill>
                <a:latin typeface="+mj-lt"/>
              </a:rPr>
              <a:t>Coview</a:t>
            </a:r>
            <a:r>
              <a:rPr lang="es-ES" sz="2880" dirty="0">
                <a:solidFill>
                  <a:schemeClr val="lt1"/>
                </a:solidFill>
                <a:latin typeface="+mj-lt"/>
              </a:rPr>
              <a:t>?</a:t>
            </a:r>
            <a:endParaRPr dirty="0">
              <a:latin typeface="+mj-lt"/>
            </a:endParaRPr>
          </a:p>
        </p:txBody>
      </p:sp>
      <p:sp>
        <p:nvSpPr>
          <p:cNvPr id="14" name="Google Shape;139;p17">
            <a:extLst>
              <a:ext uri="{FF2B5EF4-FFF2-40B4-BE49-F238E27FC236}">
                <a16:creationId xmlns:a16="http://schemas.microsoft.com/office/drawing/2014/main" id="{02BDC010-7FC5-41CA-A88C-9DB34DF0A84F}"/>
              </a:ext>
            </a:extLst>
          </p:cNvPr>
          <p:cNvSpPr/>
          <p:nvPr/>
        </p:nvSpPr>
        <p:spPr>
          <a:xfrm>
            <a:off x="659881" y="3118345"/>
            <a:ext cx="3475704" cy="2929164"/>
          </a:xfrm>
          <a:prstGeom prst="rect">
            <a:avLst/>
          </a:prstGeom>
          <a:noFill/>
          <a:ln w="19050" cap="flat" cmpd="sng">
            <a:solidFill>
              <a:srgbClr val="00BA8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39;p17">
            <a:extLst>
              <a:ext uri="{FF2B5EF4-FFF2-40B4-BE49-F238E27FC236}">
                <a16:creationId xmlns:a16="http://schemas.microsoft.com/office/drawing/2014/main" id="{3C5779B1-8C74-41C1-AF7D-5FD3FB96F804}"/>
              </a:ext>
            </a:extLst>
          </p:cNvPr>
          <p:cNvSpPr/>
          <p:nvPr/>
        </p:nvSpPr>
        <p:spPr>
          <a:xfrm>
            <a:off x="4369325" y="3118345"/>
            <a:ext cx="3475704" cy="2929164"/>
          </a:xfrm>
          <a:prstGeom prst="rect">
            <a:avLst/>
          </a:prstGeom>
          <a:noFill/>
          <a:ln w="19050" cap="flat" cmpd="sng">
            <a:solidFill>
              <a:srgbClr val="00BA8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39;p17">
            <a:extLst>
              <a:ext uri="{FF2B5EF4-FFF2-40B4-BE49-F238E27FC236}">
                <a16:creationId xmlns:a16="http://schemas.microsoft.com/office/drawing/2014/main" id="{A3032077-169B-4AD0-8C49-4F659C9C1E95}"/>
              </a:ext>
            </a:extLst>
          </p:cNvPr>
          <p:cNvSpPr/>
          <p:nvPr/>
        </p:nvSpPr>
        <p:spPr>
          <a:xfrm>
            <a:off x="8110163" y="3118345"/>
            <a:ext cx="3475704" cy="2929164"/>
          </a:xfrm>
          <a:prstGeom prst="rect">
            <a:avLst/>
          </a:prstGeom>
          <a:noFill/>
          <a:ln w="19050" cap="flat" cmpd="sng">
            <a:solidFill>
              <a:srgbClr val="00BA8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128;p17">
            <a:extLst>
              <a:ext uri="{FF2B5EF4-FFF2-40B4-BE49-F238E27FC236}">
                <a16:creationId xmlns:a16="http://schemas.microsoft.com/office/drawing/2014/main" id="{A1D948D9-286C-4FD6-8385-539DE1C53212}"/>
              </a:ext>
            </a:extLst>
          </p:cNvPr>
          <p:cNvSpPr txBox="1"/>
          <p:nvPr/>
        </p:nvSpPr>
        <p:spPr>
          <a:xfrm>
            <a:off x="659881" y="3378449"/>
            <a:ext cx="3475703"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600" dirty="0">
                <a:solidFill>
                  <a:srgbClr val="000087"/>
                </a:solidFill>
                <a:latin typeface="+mj-lt"/>
                <a:ea typeface="Calibri"/>
                <a:cs typeface="Calibri"/>
                <a:sym typeface="Calibri"/>
              </a:rPr>
              <a:t>Recopila información</a:t>
            </a:r>
            <a:endParaRPr sz="2600" dirty="0">
              <a:latin typeface="+mj-lt"/>
            </a:endParaRPr>
          </a:p>
        </p:txBody>
      </p:sp>
      <p:sp>
        <p:nvSpPr>
          <p:cNvPr id="24" name="Google Shape;128;p17">
            <a:extLst>
              <a:ext uri="{FF2B5EF4-FFF2-40B4-BE49-F238E27FC236}">
                <a16:creationId xmlns:a16="http://schemas.microsoft.com/office/drawing/2014/main" id="{6AE1CF07-B317-4979-AA9D-24FB2F77E9DD}"/>
              </a:ext>
            </a:extLst>
          </p:cNvPr>
          <p:cNvSpPr txBox="1"/>
          <p:nvPr/>
        </p:nvSpPr>
        <p:spPr>
          <a:xfrm>
            <a:off x="4400718" y="3418451"/>
            <a:ext cx="3444311"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600" dirty="0">
                <a:solidFill>
                  <a:srgbClr val="000087"/>
                </a:solidFill>
                <a:latin typeface="+mj-lt"/>
                <a:cs typeface="Calibri"/>
                <a:sym typeface="Calibri"/>
              </a:rPr>
              <a:t>Guarda</a:t>
            </a:r>
            <a:r>
              <a:rPr lang="es-ES" sz="2800" dirty="0">
                <a:solidFill>
                  <a:srgbClr val="000087"/>
                </a:solidFill>
                <a:latin typeface="+mj-lt"/>
                <a:ea typeface="Calibri"/>
                <a:cs typeface="Calibri"/>
                <a:sym typeface="Calibri"/>
              </a:rPr>
              <a:t> </a:t>
            </a:r>
            <a:r>
              <a:rPr lang="es-ES" sz="2600" dirty="0">
                <a:solidFill>
                  <a:srgbClr val="000087"/>
                </a:solidFill>
                <a:latin typeface="+mj-lt"/>
                <a:cs typeface="Calibri"/>
                <a:sym typeface="Calibri"/>
              </a:rPr>
              <a:t>datos</a:t>
            </a:r>
            <a:endParaRPr sz="2600" dirty="0">
              <a:solidFill>
                <a:srgbClr val="000087"/>
              </a:solidFill>
              <a:latin typeface="+mj-lt"/>
              <a:cs typeface="Calibri"/>
            </a:endParaRPr>
          </a:p>
        </p:txBody>
      </p:sp>
      <p:sp>
        <p:nvSpPr>
          <p:cNvPr id="25" name="Google Shape;128;p17">
            <a:extLst>
              <a:ext uri="{FF2B5EF4-FFF2-40B4-BE49-F238E27FC236}">
                <a16:creationId xmlns:a16="http://schemas.microsoft.com/office/drawing/2014/main" id="{F8641A45-8241-4FFC-B279-928A1B13D9B0}"/>
              </a:ext>
            </a:extLst>
          </p:cNvPr>
          <p:cNvSpPr txBox="1"/>
          <p:nvPr/>
        </p:nvSpPr>
        <p:spPr>
          <a:xfrm>
            <a:off x="8110162" y="3421117"/>
            <a:ext cx="3475703"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600" dirty="0">
                <a:solidFill>
                  <a:srgbClr val="000087"/>
                </a:solidFill>
                <a:latin typeface="+mj-lt"/>
                <a:cs typeface="Calibri"/>
                <a:sym typeface="Calibri"/>
              </a:rPr>
              <a:t>Adjunta</a:t>
            </a:r>
            <a:r>
              <a:rPr lang="es-ES" sz="2800" dirty="0">
                <a:solidFill>
                  <a:srgbClr val="000087"/>
                </a:solidFill>
                <a:latin typeface="+mj-lt"/>
                <a:cs typeface="Calibri"/>
                <a:sym typeface="Calibri"/>
              </a:rPr>
              <a:t> documentos</a:t>
            </a:r>
            <a:endParaRPr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6" name="Elipse 25">
            <a:extLst>
              <a:ext uri="{FF2B5EF4-FFF2-40B4-BE49-F238E27FC236}">
                <a16:creationId xmlns:a16="http://schemas.microsoft.com/office/drawing/2014/main" id="{B2CC9393-33AA-4E20-884A-52655B23D28B}"/>
              </a:ext>
            </a:extLst>
          </p:cNvPr>
          <p:cNvSpPr/>
          <p:nvPr/>
        </p:nvSpPr>
        <p:spPr>
          <a:xfrm>
            <a:off x="9193042" y="2237508"/>
            <a:ext cx="2453532" cy="2453532"/>
          </a:xfrm>
          <a:prstGeom prst="ellipse">
            <a:avLst/>
          </a:prstGeom>
          <a:solidFill>
            <a:schemeClr val="tx2"/>
          </a:solidFill>
          <a:ln>
            <a:noFill/>
          </a:ln>
          <a:effectLst>
            <a:outerShdw blurRad="50800" dist="50800" dir="27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5" name="Elipse 24">
            <a:extLst>
              <a:ext uri="{FF2B5EF4-FFF2-40B4-BE49-F238E27FC236}">
                <a16:creationId xmlns:a16="http://schemas.microsoft.com/office/drawing/2014/main" id="{44CF54AD-7AF3-4A56-A58E-B20E1FB84DCE}"/>
              </a:ext>
            </a:extLst>
          </p:cNvPr>
          <p:cNvSpPr/>
          <p:nvPr/>
        </p:nvSpPr>
        <p:spPr>
          <a:xfrm>
            <a:off x="6352825" y="2323004"/>
            <a:ext cx="2453532" cy="2453532"/>
          </a:xfrm>
          <a:prstGeom prst="ellipse">
            <a:avLst/>
          </a:prstGeom>
          <a:solidFill>
            <a:schemeClr val="tx2"/>
          </a:solidFill>
          <a:ln>
            <a:noFill/>
          </a:ln>
          <a:effectLst>
            <a:outerShdw blurRad="50800" dist="50800" dir="27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4" name="Elipse 23">
            <a:extLst>
              <a:ext uri="{FF2B5EF4-FFF2-40B4-BE49-F238E27FC236}">
                <a16:creationId xmlns:a16="http://schemas.microsoft.com/office/drawing/2014/main" id="{760A405D-0205-4B49-8915-307BCEDAF8F6}"/>
              </a:ext>
            </a:extLst>
          </p:cNvPr>
          <p:cNvSpPr/>
          <p:nvPr/>
        </p:nvSpPr>
        <p:spPr>
          <a:xfrm>
            <a:off x="3415630" y="2374102"/>
            <a:ext cx="2453532" cy="2453532"/>
          </a:xfrm>
          <a:prstGeom prst="ellipse">
            <a:avLst/>
          </a:prstGeom>
          <a:solidFill>
            <a:schemeClr val="tx2"/>
          </a:solidFill>
          <a:ln>
            <a:noFill/>
          </a:ln>
          <a:effectLst>
            <a:outerShdw blurRad="50800" dist="50800" dir="27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Elipse 1">
            <a:extLst>
              <a:ext uri="{FF2B5EF4-FFF2-40B4-BE49-F238E27FC236}">
                <a16:creationId xmlns:a16="http://schemas.microsoft.com/office/drawing/2014/main" id="{EEB31920-5A08-4634-B872-EB65C7AE7ACA}"/>
              </a:ext>
            </a:extLst>
          </p:cNvPr>
          <p:cNvSpPr/>
          <p:nvPr/>
        </p:nvSpPr>
        <p:spPr>
          <a:xfrm>
            <a:off x="519997" y="2374102"/>
            <a:ext cx="2453532" cy="2453532"/>
          </a:xfrm>
          <a:prstGeom prst="ellipse">
            <a:avLst/>
          </a:prstGeom>
          <a:solidFill>
            <a:schemeClr val="tx2"/>
          </a:solidFill>
          <a:ln>
            <a:noFill/>
          </a:ln>
          <a:effectLst>
            <a:outerShdw blurRad="50800" dist="50800" dir="27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7" name="Google Shape;127;p17" descr="Gráfico de barras"/>
          <p:cNvPicPr preferRelativeResize="0">
            <a:picLocks noGrp="1"/>
          </p:cNvPicPr>
          <p:nvPr>
            <p:ph type="body" idx="1"/>
          </p:nvPr>
        </p:nvPicPr>
        <p:blipFill rotWithShape="1">
          <a:blip r:embed="rId3">
            <a:alphaModFix/>
          </a:blip>
          <a:srcRect/>
          <a:stretch/>
        </p:blipFill>
        <p:spPr>
          <a:xfrm>
            <a:off x="1256320" y="3578318"/>
            <a:ext cx="914400" cy="914400"/>
          </a:xfrm>
          <a:prstGeom prst="rect">
            <a:avLst/>
          </a:prstGeom>
          <a:noFill/>
          <a:ln>
            <a:noFill/>
          </a:ln>
        </p:spPr>
      </p:pic>
      <p:sp>
        <p:nvSpPr>
          <p:cNvPr id="128" name="Google Shape;128;p17"/>
          <p:cNvSpPr txBox="1"/>
          <p:nvPr/>
        </p:nvSpPr>
        <p:spPr>
          <a:xfrm>
            <a:off x="1019812" y="2966065"/>
            <a:ext cx="138741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600" dirty="0">
                <a:solidFill>
                  <a:srgbClr val="000087"/>
                </a:solidFill>
                <a:latin typeface="+mj-lt"/>
                <a:ea typeface="Calibri"/>
                <a:cs typeface="Calibri"/>
                <a:sym typeface="Calibri"/>
              </a:rPr>
              <a:t>Análisis</a:t>
            </a:r>
            <a:endParaRPr sz="2600" dirty="0">
              <a:latin typeface="+mj-lt"/>
            </a:endParaRPr>
          </a:p>
        </p:txBody>
      </p:sp>
      <p:sp>
        <p:nvSpPr>
          <p:cNvPr id="129" name="Google Shape;129;p17"/>
          <p:cNvSpPr txBox="1"/>
          <p:nvPr/>
        </p:nvSpPr>
        <p:spPr>
          <a:xfrm>
            <a:off x="4001352" y="2966064"/>
            <a:ext cx="1215601"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600" dirty="0">
                <a:solidFill>
                  <a:srgbClr val="000087"/>
                </a:solidFill>
                <a:latin typeface="+mj-lt"/>
                <a:cs typeface="Calibri"/>
                <a:sym typeface="Calibri"/>
              </a:rPr>
              <a:t>Diseño</a:t>
            </a:r>
            <a:endParaRPr sz="2600" dirty="0">
              <a:solidFill>
                <a:srgbClr val="000087"/>
              </a:solidFill>
              <a:latin typeface="+mj-lt"/>
              <a:cs typeface="Calibri"/>
            </a:endParaRPr>
          </a:p>
        </p:txBody>
      </p:sp>
      <p:sp>
        <p:nvSpPr>
          <p:cNvPr id="130" name="Google Shape;130;p17"/>
          <p:cNvSpPr txBox="1"/>
          <p:nvPr/>
        </p:nvSpPr>
        <p:spPr>
          <a:xfrm>
            <a:off x="6315893" y="3004142"/>
            <a:ext cx="254622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600" dirty="0">
                <a:solidFill>
                  <a:srgbClr val="000087"/>
                </a:solidFill>
                <a:latin typeface="+mj-lt"/>
                <a:cs typeface="Calibri"/>
                <a:sym typeface="Calibri"/>
              </a:rPr>
              <a:t>Implementación</a:t>
            </a:r>
            <a:endParaRPr sz="2600" dirty="0">
              <a:solidFill>
                <a:srgbClr val="000087"/>
              </a:solidFill>
              <a:latin typeface="+mj-lt"/>
              <a:cs typeface="Calibri"/>
            </a:endParaRPr>
          </a:p>
        </p:txBody>
      </p:sp>
      <p:sp>
        <p:nvSpPr>
          <p:cNvPr id="131" name="Google Shape;131;p17"/>
          <p:cNvSpPr txBox="1"/>
          <p:nvPr/>
        </p:nvSpPr>
        <p:spPr>
          <a:xfrm>
            <a:off x="8997913" y="2966064"/>
            <a:ext cx="287689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600" dirty="0" err="1">
                <a:solidFill>
                  <a:srgbClr val="000087"/>
                </a:solidFill>
                <a:latin typeface="+mj-lt"/>
                <a:cs typeface="Calibri"/>
                <a:sym typeface="Calibri"/>
              </a:rPr>
              <a:t>Testing</a:t>
            </a:r>
            <a:endParaRPr sz="2600" dirty="0">
              <a:solidFill>
                <a:srgbClr val="000087"/>
              </a:solidFill>
              <a:latin typeface="+mj-lt"/>
              <a:cs typeface="Calibri"/>
            </a:endParaRPr>
          </a:p>
        </p:txBody>
      </p:sp>
      <p:pic>
        <p:nvPicPr>
          <p:cNvPr id="132" name="Google Shape;132;p17" descr="Paleta"/>
          <p:cNvPicPr preferRelativeResize="0"/>
          <p:nvPr/>
        </p:nvPicPr>
        <p:blipFill rotWithShape="1">
          <a:blip r:embed="rId4">
            <a:alphaModFix/>
          </a:blip>
          <a:srcRect/>
          <a:stretch/>
        </p:blipFill>
        <p:spPr>
          <a:xfrm>
            <a:off x="4201746" y="3625878"/>
            <a:ext cx="914400" cy="914400"/>
          </a:xfrm>
          <a:prstGeom prst="rect">
            <a:avLst/>
          </a:prstGeom>
          <a:noFill/>
          <a:ln>
            <a:noFill/>
          </a:ln>
        </p:spPr>
      </p:pic>
      <p:pic>
        <p:nvPicPr>
          <p:cNvPr id="133" name="Google Shape;133;p17" descr="Herramientas de minería"/>
          <p:cNvPicPr preferRelativeResize="0"/>
          <p:nvPr/>
        </p:nvPicPr>
        <p:blipFill rotWithShape="1">
          <a:blip r:embed="rId5">
            <a:alphaModFix/>
          </a:blip>
          <a:srcRect/>
          <a:stretch/>
        </p:blipFill>
        <p:spPr>
          <a:xfrm>
            <a:off x="7090452" y="3625878"/>
            <a:ext cx="914400" cy="914400"/>
          </a:xfrm>
          <a:prstGeom prst="rect">
            <a:avLst/>
          </a:prstGeom>
          <a:noFill/>
          <a:ln>
            <a:noFill/>
          </a:ln>
        </p:spPr>
      </p:pic>
      <p:pic>
        <p:nvPicPr>
          <p:cNvPr id="134" name="Google Shape;134;p17" descr="Podio"/>
          <p:cNvPicPr preferRelativeResize="0"/>
          <p:nvPr/>
        </p:nvPicPr>
        <p:blipFill rotWithShape="1">
          <a:blip r:embed="rId6">
            <a:alphaModFix/>
          </a:blip>
          <a:srcRect/>
          <a:stretch/>
        </p:blipFill>
        <p:spPr>
          <a:xfrm>
            <a:off x="9979158" y="3545008"/>
            <a:ext cx="914400" cy="914400"/>
          </a:xfrm>
          <a:prstGeom prst="rect">
            <a:avLst/>
          </a:prstGeom>
          <a:noFill/>
          <a:ln>
            <a:noFill/>
          </a:ln>
        </p:spPr>
      </p:pic>
      <p:sp>
        <p:nvSpPr>
          <p:cNvPr id="135" name="Google Shape;135;p17"/>
          <p:cNvSpPr/>
          <p:nvPr/>
        </p:nvSpPr>
        <p:spPr>
          <a:xfrm>
            <a:off x="-1" y="0"/>
            <a:ext cx="9903126" cy="848323"/>
          </a:xfrm>
          <a:prstGeom prst="homePlate">
            <a:avLst>
              <a:gd name="adj" fmla="val 50000"/>
            </a:avLst>
          </a:prstGeom>
          <a:solidFill>
            <a:srgbClr val="0000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6" name="Google Shape;136;p17"/>
          <p:cNvPicPr preferRelativeResize="0"/>
          <p:nvPr/>
        </p:nvPicPr>
        <p:blipFill rotWithShape="1">
          <a:blip r:embed="rId7">
            <a:alphaModFix/>
          </a:blip>
          <a:srcRect/>
          <a:stretch/>
        </p:blipFill>
        <p:spPr>
          <a:xfrm>
            <a:off x="10114471" y="279978"/>
            <a:ext cx="1837427" cy="288365"/>
          </a:xfrm>
          <a:prstGeom prst="rect">
            <a:avLst/>
          </a:prstGeom>
          <a:noFill/>
          <a:ln>
            <a:noFill/>
          </a:ln>
        </p:spPr>
      </p:pic>
      <p:sp>
        <p:nvSpPr>
          <p:cNvPr id="137" name="Google Shape;137;p17"/>
          <p:cNvSpPr txBox="1"/>
          <p:nvPr/>
        </p:nvSpPr>
        <p:spPr>
          <a:xfrm>
            <a:off x="132271" y="6431795"/>
            <a:ext cx="1197921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a:solidFill>
                  <a:srgbClr val="000087"/>
                </a:solidFill>
                <a:latin typeface="Arial"/>
                <a:ea typeface="Arial"/>
                <a:cs typeface="Arial"/>
                <a:sym typeface="Arial"/>
              </a:rPr>
              <a:t>Transformación de una aplicación móvil utilizando </a:t>
            </a:r>
            <a:r>
              <a:rPr lang="es-ES" sz="1400" b="1">
                <a:solidFill>
                  <a:srgbClr val="000087"/>
                </a:solidFill>
                <a:latin typeface="Arial"/>
                <a:ea typeface="Arial"/>
                <a:cs typeface="Arial"/>
                <a:sym typeface="Arial"/>
              </a:rPr>
              <a:t>Material Design     </a:t>
            </a:r>
            <a:r>
              <a:rPr lang="es-ES" sz="1400">
                <a:solidFill>
                  <a:srgbClr val="000087"/>
                </a:solidFill>
                <a:latin typeface="Arial"/>
                <a:ea typeface="Arial"/>
                <a:cs typeface="Arial"/>
                <a:sym typeface="Arial"/>
              </a:rPr>
              <a:t>|     Denisse Gómez Casco     |     Trabajo final de grado                             pág 4</a:t>
            </a:r>
            <a:endParaRPr sz="1400">
              <a:solidFill>
                <a:srgbClr val="000087"/>
              </a:solidFill>
              <a:latin typeface="Calibri"/>
              <a:ea typeface="Calibri"/>
              <a:cs typeface="Calibri"/>
              <a:sym typeface="Calibri"/>
            </a:endParaRPr>
          </a:p>
        </p:txBody>
      </p:sp>
      <p:sp>
        <p:nvSpPr>
          <p:cNvPr id="138" name="Google Shape;138;p17"/>
          <p:cNvSpPr txBox="1">
            <a:spLocks noGrp="1"/>
          </p:cNvSpPr>
          <p:nvPr>
            <p:ph type="title"/>
          </p:nvPr>
        </p:nvSpPr>
        <p:spPr>
          <a:xfrm>
            <a:off x="644241" y="72934"/>
            <a:ext cx="7308268" cy="848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80"/>
              <a:buFont typeface="Calibri"/>
              <a:buNone/>
            </a:pPr>
            <a:r>
              <a:rPr lang="es-ES" sz="2880" dirty="0">
                <a:solidFill>
                  <a:schemeClr val="lt1"/>
                </a:solidFill>
                <a:latin typeface="+mj-lt"/>
              </a:rPr>
              <a:t>¿Cuál es el planteamiento para el cambio?</a:t>
            </a:r>
            <a:endParaRPr dirty="0">
              <a:latin typeface="+mj-lt"/>
            </a:endParaRPr>
          </a:p>
        </p:txBody>
      </p:sp>
      <p:pic>
        <p:nvPicPr>
          <p:cNvPr id="4" name="Gráfico 3" descr="Flecha: curva ligera">
            <a:extLst>
              <a:ext uri="{FF2B5EF4-FFF2-40B4-BE49-F238E27FC236}">
                <a16:creationId xmlns:a16="http://schemas.microsoft.com/office/drawing/2014/main" id="{32C0619A-3584-4939-A41F-B0EAC50087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1814" y="3302725"/>
            <a:ext cx="914400" cy="914400"/>
          </a:xfrm>
          <a:prstGeom prst="rect">
            <a:avLst/>
          </a:prstGeom>
        </p:spPr>
      </p:pic>
      <p:pic>
        <p:nvPicPr>
          <p:cNvPr id="29" name="Gráfico 28" descr="Flecha: curva ligera">
            <a:extLst>
              <a:ext uri="{FF2B5EF4-FFF2-40B4-BE49-F238E27FC236}">
                <a16:creationId xmlns:a16="http://schemas.microsoft.com/office/drawing/2014/main" id="{C50E029F-AC2B-4048-BFFA-8EEA07F5C5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28020" y="3265752"/>
            <a:ext cx="914400" cy="914400"/>
          </a:xfrm>
          <a:prstGeom prst="rect">
            <a:avLst/>
          </a:prstGeom>
        </p:spPr>
      </p:pic>
      <p:pic>
        <p:nvPicPr>
          <p:cNvPr id="30" name="Gráfico 29" descr="Flecha: curva ligera">
            <a:extLst>
              <a:ext uri="{FF2B5EF4-FFF2-40B4-BE49-F238E27FC236}">
                <a16:creationId xmlns:a16="http://schemas.microsoft.com/office/drawing/2014/main" id="{4F850D3E-57D9-461F-AA26-CB5235C84C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49406" y="3214792"/>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body" idx="1"/>
          </p:nvPr>
        </p:nvSpPr>
        <p:spPr>
          <a:xfrm>
            <a:off x="547254" y="1287779"/>
            <a:ext cx="11208326" cy="531595"/>
          </a:xfrm>
          <a:prstGeom prst="rect">
            <a:avLst/>
          </a:prstGeom>
          <a:noFill/>
          <a:ln>
            <a:noFill/>
          </a:ln>
        </p:spPr>
        <p:txBody>
          <a:bodyPr spcFirstLastPara="1" wrap="square" lIns="91425" tIns="45700" rIns="91425" bIns="45700" anchor="t" anchorCtr="0">
            <a:noAutofit/>
          </a:bodyPr>
          <a:lstStyle/>
          <a:p>
            <a:pPr marL="228600" lvl="0" indent="-50800">
              <a:spcBef>
                <a:spcPts val="0"/>
              </a:spcBef>
              <a:buSzPts val="2800"/>
              <a:buNone/>
            </a:pPr>
            <a:r>
              <a:rPr lang="es-ES" sz="1800" dirty="0">
                <a:latin typeface="+mj-lt"/>
              </a:rPr>
              <a:t>El estudio de los </a:t>
            </a:r>
            <a:r>
              <a:rPr lang="es-ES" dirty="0">
                <a:solidFill>
                  <a:srgbClr val="000087"/>
                </a:solidFill>
                <a:latin typeface="+mj-lt"/>
              </a:rPr>
              <a:t>Perfiles de Usuario</a:t>
            </a:r>
            <a:r>
              <a:rPr lang="es-ES" sz="1800" dirty="0">
                <a:solidFill>
                  <a:srgbClr val="000087"/>
                </a:solidFill>
                <a:latin typeface="+mj-lt"/>
              </a:rPr>
              <a:t> </a:t>
            </a:r>
            <a:r>
              <a:rPr lang="es-ES" sz="1800" dirty="0">
                <a:latin typeface="+mj-lt"/>
              </a:rPr>
              <a:t>permitió saber el tipo de usuarios que utilizan la aplicación.</a:t>
            </a:r>
          </a:p>
          <a:p>
            <a:pPr marL="228600" lvl="0" indent="-50800">
              <a:spcBef>
                <a:spcPts val="0"/>
              </a:spcBef>
              <a:buSzPts val="2800"/>
              <a:buNone/>
            </a:pPr>
            <a:endParaRPr lang="es-ES" sz="1800" dirty="0"/>
          </a:p>
          <a:p>
            <a:pPr marL="228600" lvl="0" indent="-50800">
              <a:spcBef>
                <a:spcPts val="0"/>
              </a:spcBef>
              <a:buSzPts val="2800"/>
              <a:buNone/>
            </a:pPr>
            <a:endParaRPr lang="es-ES" sz="1800" dirty="0"/>
          </a:p>
          <a:p>
            <a:pPr marL="228600" lvl="0" indent="-50800">
              <a:spcBef>
                <a:spcPts val="0"/>
              </a:spcBef>
              <a:buSzPts val="2800"/>
              <a:buNone/>
            </a:pPr>
            <a:endParaRPr lang="es-ES" sz="1800" dirty="0"/>
          </a:p>
          <a:p>
            <a:pPr marL="228600" lvl="0" indent="-50800">
              <a:spcBef>
                <a:spcPts val="0"/>
              </a:spcBef>
              <a:buSzPts val="2800"/>
              <a:buNone/>
            </a:pPr>
            <a:endParaRPr lang="es-ES" sz="1800" dirty="0"/>
          </a:p>
          <a:p>
            <a:pPr marL="228600" lvl="0" indent="-50800">
              <a:spcBef>
                <a:spcPts val="0"/>
              </a:spcBef>
              <a:buSzPts val="2800"/>
              <a:buNone/>
            </a:pPr>
            <a:endParaRPr lang="es-ES" sz="1800" dirty="0"/>
          </a:p>
          <a:p>
            <a:pPr marL="228600" lvl="0" indent="-50800">
              <a:spcBef>
                <a:spcPts val="0"/>
              </a:spcBef>
              <a:buSzPts val="2800"/>
              <a:buNone/>
            </a:pPr>
            <a:endParaRPr lang="es-ES" sz="1800" dirty="0"/>
          </a:p>
          <a:p>
            <a:pPr marL="228600" lvl="0" indent="-50800">
              <a:spcBef>
                <a:spcPts val="0"/>
              </a:spcBef>
              <a:buSzPts val="2800"/>
              <a:buNone/>
            </a:pPr>
            <a:endParaRPr lang="es-ES" sz="1800" dirty="0"/>
          </a:p>
          <a:p>
            <a:pPr marL="228600" lvl="0" indent="-50800">
              <a:spcBef>
                <a:spcPts val="0"/>
              </a:spcBef>
              <a:buSzPts val="2800"/>
              <a:buNone/>
            </a:pPr>
            <a:endParaRPr lang="es-ES" sz="1800" dirty="0"/>
          </a:p>
          <a:p>
            <a:pPr marL="228600" lvl="0" indent="-50800" algn="l" rtl="0">
              <a:lnSpc>
                <a:spcPct val="90000"/>
              </a:lnSpc>
              <a:spcBef>
                <a:spcPts val="0"/>
              </a:spcBef>
              <a:spcAft>
                <a:spcPts val="0"/>
              </a:spcAft>
              <a:buClr>
                <a:schemeClr val="dk1"/>
              </a:buClr>
              <a:buSzPts val="2800"/>
              <a:buNone/>
            </a:pPr>
            <a:endParaRPr dirty="0"/>
          </a:p>
        </p:txBody>
      </p:sp>
      <p:sp>
        <p:nvSpPr>
          <p:cNvPr id="151" name="Google Shape;151;p18"/>
          <p:cNvSpPr/>
          <p:nvPr/>
        </p:nvSpPr>
        <p:spPr>
          <a:xfrm>
            <a:off x="-1" y="0"/>
            <a:ext cx="9903000" cy="848400"/>
          </a:xfrm>
          <a:prstGeom prst="homePlate">
            <a:avLst>
              <a:gd name="adj" fmla="val 50000"/>
            </a:avLst>
          </a:prstGeom>
          <a:solidFill>
            <a:srgbClr val="0000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2" name="Google Shape;152;p18"/>
          <p:cNvPicPr preferRelativeResize="0"/>
          <p:nvPr/>
        </p:nvPicPr>
        <p:blipFill rotWithShape="1">
          <a:blip r:embed="rId3">
            <a:alphaModFix/>
          </a:blip>
          <a:srcRect/>
          <a:stretch/>
        </p:blipFill>
        <p:spPr>
          <a:xfrm>
            <a:off x="10114471" y="279978"/>
            <a:ext cx="1837428" cy="288365"/>
          </a:xfrm>
          <a:prstGeom prst="rect">
            <a:avLst/>
          </a:prstGeom>
          <a:noFill/>
          <a:ln>
            <a:noFill/>
          </a:ln>
        </p:spPr>
      </p:pic>
      <p:sp>
        <p:nvSpPr>
          <p:cNvPr id="153" name="Google Shape;153;p18"/>
          <p:cNvSpPr txBox="1"/>
          <p:nvPr/>
        </p:nvSpPr>
        <p:spPr>
          <a:xfrm>
            <a:off x="132271" y="6431795"/>
            <a:ext cx="11979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dirty="0">
                <a:solidFill>
                  <a:srgbClr val="000087"/>
                </a:solidFill>
                <a:latin typeface="Arial"/>
                <a:ea typeface="Arial"/>
                <a:cs typeface="Arial"/>
                <a:sym typeface="Arial"/>
              </a:rPr>
              <a:t>Transformación de una aplicación móvil utilizando </a:t>
            </a:r>
            <a:r>
              <a:rPr lang="es-ES" sz="1400" b="1" dirty="0">
                <a:solidFill>
                  <a:srgbClr val="000087"/>
                </a:solidFill>
                <a:latin typeface="Arial"/>
                <a:ea typeface="Arial"/>
                <a:cs typeface="Arial"/>
                <a:sym typeface="Arial"/>
              </a:rPr>
              <a:t>Material </a:t>
            </a:r>
            <a:r>
              <a:rPr lang="es-ES" sz="1400" b="1" dirty="0" err="1">
                <a:solidFill>
                  <a:srgbClr val="000087"/>
                </a:solidFill>
                <a:latin typeface="Arial"/>
                <a:ea typeface="Arial"/>
                <a:cs typeface="Arial"/>
                <a:sym typeface="Arial"/>
              </a:rPr>
              <a:t>Design</a:t>
            </a:r>
            <a:r>
              <a:rPr lang="es-ES" sz="1400" b="1" dirty="0">
                <a:solidFill>
                  <a:srgbClr val="000087"/>
                </a:solidFill>
                <a:latin typeface="Arial"/>
                <a:ea typeface="Arial"/>
                <a:cs typeface="Arial"/>
                <a:sym typeface="Arial"/>
              </a:rPr>
              <a:t>     </a:t>
            </a:r>
            <a:r>
              <a:rPr lang="es-ES" sz="1400" dirty="0">
                <a:solidFill>
                  <a:srgbClr val="000087"/>
                </a:solidFill>
                <a:latin typeface="Arial"/>
                <a:ea typeface="Arial"/>
                <a:cs typeface="Arial"/>
                <a:sym typeface="Arial"/>
              </a:rPr>
              <a:t>|     Denisse Gómez Casco     |     Trabajo final de grado                             </a:t>
            </a:r>
            <a:r>
              <a:rPr lang="es-ES" sz="1400" dirty="0" err="1">
                <a:solidFill>
                  <a:srgbClr val="000087"/>
                </a:solidFill>
                <a:latin typeface="Arial"/>
                <a:ea typeface="Arial"/>
                <a:cs typeface="Arial"/>
                <a:sym typeface="Arial"/>
              </a:rPr>
              <a:t>pág</a:t>
            </a:r>
            <a:r>
              <a:rPr lang="es-ES" sz="1400" dirty="0">
                <a:solidFill>
                  <a:srgbClr val="000087"/>
                </a:solidFill>
                <a:latin typeface="Arial"/>
                <a:ea typeface="Arial"/>
                <a:cs typeface="Arial"/>
                <a:sym typeface="Arial"/>
              </a:rPr>
              <a:t> 5</a:t>
            </a:r>
            <a:endParaRPr sz="1400" dirty="0">
              <a:solidFill>
                <a:srgbClr val="000087"/>
              </a:solidFill>
              <a:latin typeface="Calibri"/>
              <a:ea typeface="Calibri"/>
              <a:cs typeface="Calibri"/>
              <a:sym typeface="Calibri"/>
            </a:endParaRPr>
          </a:p>
        </p:txBody>
      </p:sp>
      <p:sp>
        <p:nvSpPr>
          <p:cNvPr id="154" name="Google Shape;154;p18"/>
          <p:cNvSpPr txBox="1"/>
          <p:nvPr/>
        </p:nvSpPr>
        <p:spPr>
          <a:xfrm>
            <a:off x="644238" y="72934"/>
            <a:ext cx="6456000" cy="848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s-ES" sz="3200" dirty="0">
                <a:solidFill>
                  <a:schemeClr val="lt1"/>
                </a:solidFill>
                <a:latin typeface="+mj-lt"/>
                <a:ea typeface="Calibri"/>
                <a:cs typeface="Calibri"/>
                <a:sym typeface="Calibri"/>
              </a:rPr>
              <a:t>Análisis</a:t>
            </a:r>
            <a:endParaRPr dirty="0">
              <a:latin typeface="+mj-lt"/>
            </a:endParaRPr>
          </a:p>
        </p:txBody>
      </p:sp>
      <p:graphicFrame>
        <p:nvGraphicFramePr>
          <p:cNvPr id="4" name="Gráfico 3">
            <a:extLst>
              <a:ext uri="{FF2B5EF4-FFF2-40B4-BE49-F238E27FC236}">
                <a16:creationId xmlns:a16="http://schemas.microsoft.com/office/drawing/2014/main" id="{FD7B2BCC-839A-4BF2-8EAC-2D461AD39D28}"/>
              </a:ext>
            </a:extLst>
          </p:cNvPr>
          <p:cNvGraphicFramePr/>
          <p:nvPr>
            <p:extLst>
              <p:ext uri="{D42A27DB-BD31-4B8C-83A1-F6EECF244321}">
                <p14:modId xmlns:p14="http://schemas.microsoft.com/office/powerpoint/2010/main" val="1320969386"/>
              </p:ext>
            </p:extLst>
          </p:nvPr>
        </p:nvGraphicFramePr>
        <p:xfrm>
          <a:off x="-20124" y="3979800"/>
          <a:ext cx="2964981" cy="1976654"/>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4C131C8E-DD99-49E4-8C02-9DAF8F45AC29}"/>
              </a:ext>
            </a:extLst>
          </p:cNvPr>
          <p:cNvSpPr txBox="1"/>
          <p:nvPr/>
        </p:nvSpPr>
        <p:spPr>
          <a:xfrm>
            <a:off x="681285" y="2342923"/>
            <a:ext cx="2722309" cy="1569660"/>
          </a:xfrm>
          <a:prstGeom prst="rect">
            <a:avLst/>
          </a:prstGeom>
          <a:noFill/>
        </p:spPr>
        <p:txBody>
          <a:bodyPr wrap="square" rtlCol="0">
            <a:spAutoFit/>
          </a:bodyPr>
          <a:lstStyle/>
          <a:p>
            <a:r>
              <a:rPr lang="es-ES" sz="2800" dirty="0">
                <a:solidFill>
                  <a:srgbClr val="000087"/>
                </a:solidFill>
              </a:rPr>
              <a:t>Target</a:t>
            </a:r>
          </a:p>
          <a:p>
            <a:r>
              <a:rPr lang="es-ES" sz="4000" dirty="0">
                <a:solidFill>
                  <a:srgbClr val="00BA80"/>
                </a:solidFill>
              </a:rPr>
              <a:t>25-55 </a:t>
            </a:r>
          </a:p>
          <a:p>
            <a:r>
              <a:rPr lang="es-ES" sz="2800" dirty="0">
                <a:solidFill>
                  <a:srgbClr val="00BA80"/>
                </a:solidFill>
              </a:rPr>
              <a:t>años</a:t>
            </a:r>
          </a:p>
        </p:txBody>
      </p:sp>
      <p:sp>
        <p:nvSpPr>
          <p:cNvPr id="15" name="Google Shape;128;p17">
            <a:extLst>
              <a:ext uri="{FF2B5EF4-FFF2-40B4-BE49-F238E27FC236}">
                <a16:creationId xmlns:a16="http://schemas.microsoft.com/office/drawing/2014/main" id="{1D31E147-31F5-4235-B304-83C4FF2A6FB3}"/>
              </a:ext>
            </a:extLst>
          </p:cNvPr>
          <p:cNvSpPr txBox="1"/>
          <p:nvPr/>
        </p:nvSpPr>
        <p:spPr>
          <a:xfrm>
            <a:off x="3593184" y="2569689"/>
            <a:ext cx="138741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dirty="0">
                <a:solidFill>
                  <a:srgbClr val="000087"/>
                </a:solidFill>
                <a:latin typeface="+mj-lt"/>
                <a:ea typeface="Calibri"/>
                <a:cs typeface="Calibri"/>
                <a:sym typeface="Calibri"/>
              </a:rPr>
              <a:t>Laura</a:t>
            </a:r>
            <a:endParaRPr dirty="0">
              <a:latin typeface="+mj-lt"/>
            </a:endParaRPr>
          </a:p>
        </p:txBody>
      </p:sp>
      <p:sp>
        <p:nvSpPr>
          <p:cNvPr id="16" name="Google Shape;139;p17">
            <a:extLst>
              <a:ext uri="{FF2B5EF4-FFF2-40B4-BE49-F238E27FC236}">
                <a16:creationId xmlns:a16="http://schemas.microsoft.com/office/drawing/2014/main" id="{EE66C3FB-0E5C-40CF-A338-435380A2717B}"/>
              </a:ext>
            </a:extLst>
          </p:cNvPr>
          <p:cNvSpPr/>
          <p:nvPr/>
        </p:nvSpPr>
        <p:spPr>
          <a:xfrm>
            <a:off x="2964893" y="2155080"/>
            <a:ext cx="2643987" cy="3801374"/>
          </a:xfrm>
          <a:prstGeom prst="rect">
            <a:avLst/>
          </a:prstGeom>
          <a:noFill/>
          <a:ln w="19050" cap="flat" cmpd="sng">
            <a:solidFill>
              <a:srgbClr val="00BA8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40;p17">
            <a:extLst>
              <a:ext uri="{FF2B5EF4-FFF2-40B4-BE49-F238E27FC236}">
                <a16:creationId xmlns:a16="http://schemas.microsoft.com/office/drawing/2014/main" id="{DD0AC88E-D662-48E8-9AEB-E9BA9EFD151A}"/>
              </a:ext>
            </a:extLst>
          </p:cNvPr>
          <p:cNvSpPr txBox="1"/>
          <p:nvPr/>
        </p:nvSpPr>
        <p:spPr>
          <a:xfrm>
            <a:off x="3094555" y="4327979"/>
            <a:ext cx="2419139" cy="120032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s-ES" sz="1800" b="1" dirty="0">
                <a:solidFill>
                  <a:schemeClr val="dk1"/>
                </a:solidFill>
                <a:latin typeface="+mj-lt"/>
                <a:ea typeface="Calibri"/>
                <a:cs typeface="Calibri"/>
                <a:sym typeface="Calibri"/>
              </a:rPr>
              <a:t>Edad: </a:t>
            </a:r>
            <a:r>
              <a:rPr lang="es-ES" sz="1800" dirty="0">
                <a:solidFill>
                  <a:schemeClr val="dk1"/>
                </a:solidFill>
                <a:latin typeface="+mj-lt"/>
                <a:ea typeface="Calibri"/>
                <a:cs typeface="Calibri"/>
                <a:sym typeface="Calibri"/>
              </a:rPr>
              <a:t>25 años</a:t>
            </a:r>
          </a:p>
          <a:p>
            <a:pPr marL="0" marR="0" lvl="0" indent="0" rtl="0">
              <a:spcBef>
                <a:spcPts val="0"/>
              </a:spcBef>
              <a:spcAft>
                <a:spcPts val="0"/>
              </a:spcAft>
              <a:buNone/>
            </a:pPr>
            <a:r>
              <a:rPr lang="es-ES" sz="1800" b="1" dirty="0">
                <a:solidFill>
                  <a:schemeClr val="dk1"/>
                </a:solidFill>
                <a:latin typeface="+mj-lt"/>
                <a:cs typeface="Calibri"/>
                <a:sym typeface="Calibri"/>
              </a:rPr>
              <a:t>Formación: </a:t>
            </a:r>
            <a:r>
              <a:rPr lang="es-ES" sz="1800" dirty="0">
                <a:solidFill>
                  <a:schemeClr val="dk1"/>
                </a:solidFill>
                <a:latin typeface="+mj-lt"/>
                <a:cs typeface="Calibri"/>
                <a:sym typeface="Calibri"/>
              </a:rPr>
              <a:t>Administrativa</a:t>
            </a:r>
          </a:p>
          <a:p>
            <a:pPr marL="0" marR="0" lvl="0" indent="0" rtl="0">
              <a:spcBef>
                <a:spcPts val="0"/>
              </a:spcBef>
              <a:spcAft>
                <a:spcPts val="0"/>
              </a:spcAft>
              <a:buNone/>
            </a:pPr>
            <a:r>
              <a:rPr lang="es-ES" sz="1800" b="1" dirty="0">
                <a:solidFill>
                  <a:schemeClr val="dk1"/>
                </a:solidFill>
                <a:latin typeface="+mj-lt"/>
                <a:cs typeface="Calibri"/>
                <a:sym typeface="Calibri"/>
              </a:rPr>
              <a:t>Estado civil: </a:t>
            </a:r>
            <a:r>
              <a:rPr lang="es-ES" sz="1800" dirty="0">
                <a:solidFill>
                  <a:schemeClr val="dk1"/>
                </a:solidFill>
                <a:latin typeface="+mj-lt"/>
                <a:cs typeface="Calibri"/>
                <a:sym typeface="Calibri"/>
              </a:rPr>
              <a:t>Soltera</a:t>
            </a:r>
          </a:p>
          <a:p>
            <a:pPr marL="0" marR="0" lvl="0" indent="0" rtl="0">
              <a:spcBef>
                <a:spcPts val="0"/>
              </a:spcBef>
              <a:spcAft>
                <a:spcPts val="0"/>
              </a:spcAft>
              <a:buNone/>
            </a:pPr>
            <a:r>
              <a:rPr lang="es-ES" sz="1800" b="1" dirty="0">
                <a:solidFill>
                  <a:schemeClr val="dk1"/>
                </a:solidFill>
                <a:latin typeface="+mj-lt"/>
                <a:cs typeface="Calibri"/>
                <a:sym typeface="Calibri"/>
              </a:rPr>
              <a:t>Hobbies:</a:t>
            </a:r>
            <a:endParaRPr b="1" dirty="0">
              <a:latin typeface="+mj-lt"/>
            </a:endParaRPr>
          </a:p>
        </p:txBody>
      </p:sp>
      <p:sp>
        <p:nvSpPr>
          <p:cNvPr id="19" name="Google Shape;128;p17">
            <a:extLst>
              <a:ext uri="{FF2B5EF4-FFF2-40B4-BE49-F238E27FC236}">
                <a16:creationId xmlns:a16="http://schemas.microsoft.com/office/drawing/2014/main" id="{11BA4B93-D2B3-4C5F-800D-3ADC010EA8BB}"/>
              </a:ext>
            </a:extLst>
          </p:cNvPr>
          <p:cNvSpPr txBox="1"/>
          <p:nvPr/>
        </p:nvSpPr>
        <p:spPr>
          <a:xfrm>
            <a:off x="6380019" y="2569689"/>
            <a:ext cx="175952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dirty="0">
                <a:solidFill>
                  <a:srgbClr val="000087"/>
                </a:solidFill>
                <a:latin typeface="+mj-lt"/>
                <a:ea typeface="Calibri"/>
                <a:cs typeface="Calibri"/>
                <a:sym typeface="Calibri"/>
              </a:rPr>
              <a:t>Fernando</a:t>
            </a:r>
            <a:endParaRPr dirty="0">
              <a:latin typeface="+mj-lt"/>
            </a:endParaRPr>
          </a:p>
        </p:txBody>
      </p:sp>
      <p:sp>
        <p:nvSpPr>
          <p:cNvPr id="20" name="Google Shape;139;p17">
            <a:extLst>
              <a:ext uri="{FF2B5EF4-FFF2-40B4-BE49-F238E27FC236}">
                <a16:creationId xmlns:a16="http://schemas.microsoft.com/office/drawing/2014/main" id="{337DBB72-C042-49BC-B7EA-D90CEF9A694C}"/>
              </a:ext>
            </a:extLst>
          </p:cNvPr>
          <p:cNvSpPr/>
          <p:nvPr/>
        </p:nvSpPr>
        <p:spPr>
          <a:xfrm>
            <a:off x="5927644" y="2155080"/>
            <a:ext cx="2643987" cy="3801374"/>
          </a:xfrm>
          <a:prstGeom prst="rect">
            <a:avLst/>
          </a:prstGeom>
          <a:noFill/>
          <a:ln w="19050" cap="flat" cmpd="sng">
            <a:solidFill>
              <a:srgbClr val="00BA8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140;p17">
            <a:extLst>
              <a:ext uri="{FF2B5EF4-FFF2-40B4-BE49-F238E27FC236}">
                <a16:creationId xmlns:a16="http://schemas.microsoft.com/office/drawing/2014/main" id="{3945B681-BB8C-4A66-A4E5-83EED23C67EB}"/>
              </a:ext>
            </a:extLst>
          </p:cNvPr>
          <p:cNvSpPr txBox="1"/>
          <p:nvPr/>
        </p:nvSpPr>
        <p:spPr>
          <a:xfrm>
            <a:off x="6034033" y="4327979"/>
            <a:ext cx="2442412" cy="120032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s-ES" sz="1800" b="1" dirty="0">
                <a:solidFill>
                  <a:schemeClr val="dk1"/>
                </a:solidFill>
                <a:latin typeface="+mj-lt"/>
                <a:ea typeface="Calibri"/>
                <a:cs typeface="Calibri"/>
                <a:sym typeface="Calibri"/>
              </a:rPr>
              <a:t>Edad: </a:t>
            </a:r>
            <a:r>
              <a:rPr lang="es-ES" sz="1800" dirty="0">
                <a:solidFill>
                  <a:schemeClr val="dk1"/>
                </a:solidFill>
                <a:latin typeface="+mj-lt"/>
                <a:ea typeface="Calibri"/>
                <a:cs typeface="Calibri"/>
                <a:sym typeface="Calibri"/>
              </a:rPr>
              <a:t>38 años</a:t>
            </a:r>
          </a:p>
          <a:p>
            <a:pPr marL="0" marR="0" lvl="0" indent="0" rtl="0">
              <a:spcBef>
                <a:spcPts val="0"/>
              </a:spcBef>
              <a:spcAft>
                <a:spcPts val="0"/>
              </a:spcAft>
              <a:buNone/>
            </a:pPr>
            <a:r>
              <a:rPr lang="es-ES" sz="1800" b="1" dirty="0">
                <a:solidFill>
                  <a:schemeClr val="dk1"/>
                </a:solidFill>
                <a:latin typeface="+mj-lt"/>
                <a:cs typeface="Calibri"/>
                <a:sym typeface="Calibri"/>
              </a:rPr>
              <a:t>Formación: </a:t>
            </a:r>
            <a:r>
              <a:rPr lang="es-ES" sz="1800" dirty="0">
                <a:solidFill>
                  <a:schemeClr val="dk1"/>
                </a:solidFill>
                <a:latin typeface="+mj-lt"/>
                <a:cs typeface="Calibri"/>
                <a:sym typeface="Calibri"/>
              </a:rPr>
              <a:t>Arquitecto</a:t>
            </a:r>
          </a:p>
          <a:p>
            <a:pPr marL="0" marR="0" lvl="0" indent="0" rtl="0">
              <a:spcBef>
                <a:spcPts val="0"/>
              </a:spcBef>
              <a:spcAft>
                <a:spcPts val="0"/>
              </a:spcAft>
              <a:buNone/>
            </a:pPr>
            <a:r>
              <a:rPr lang="es-ES" sz="1800" b="1" dirty="0">
                <a:solidFill>
                  <a:schemeClr val="dk1"/>
                </a:solidFill>
                <a:latin typeface="+mj-lt"/>
                <a:cs typeface="Calibri"/>
                <a:sym typeface="Calibri"/>
              </a:rPr>
              <a:t>Estado civil: </a:t>
            </a:r>
            <a:r>
              <a:rPr lang="es-ES" sz="1800" dirty="0">
                <a:solidFill>
                  <a:schemeClr val="dk1"/>
                </a:solidFill>
                <a:latin typeface="+mj-lt"/>
                <a:cs typeface="Calibri"/>
                <a:sym typeface="Calibri"/>
              </a:rPr>
              <a:t>Soltero</a:t>
            </a:r>
          </a:p>
          <a:p>
            <a:pPr marL="0" marR="0" lvl="0" indent="0" rtl="0">
              <a:spcBef>
                <a:spcPts val="0"/>
              </a:spcBef>
              <a:spcAft>
                <a:spcPts val="0"/>
              </a:spcAft>
              <a:buNone/>
            </a:pPr>
            <a:r>
              <a:rPr lang="es-ES" sz="1800" b="1" dirty="0">
                <a:solidFill>
                  <a:schemeClr val="dk1"/>
                </a:solidFill>
                <a:latin typeface="+mj-lt"/>
                <a:cs typeface="Calibri"/>
                <a:sym typeface="Calibri"/>
              </a:rPr>
              <a:t>Hobbies:</a:t>
            </a:r>
            <a:endParaRPr sz="1800" b="1" dirty="0">
              <a:latin typeface="+mj-lt"/>
            </a:endParaRPr>
          </a:p>
        </p:txBody>
      </p:sp>
      <p:sp>
        <p:nvSpPr>
          <p:cNvPr id="23" name="Google Shape;128;p17">
            <a:extLst>
              <a:ext uri="{FF2B5EF4-FFF2-40B4-BE49-F238E27FC236}">
                <a16:creationId xmlns:a16="http://schemas.microsoft.com/office/drawing/2014/main" id="{9315B219-ACCD-4F6E-86AB-CC9609A02281}"/>
              </a:ext>
            </a:extLst>
          </p:cNvPr>
          <p:cNvSpPr txBox="1"/>
          <p:nvPr/>
        </p:nvSpPr>
        <p:spPr>
          <a:xfrm>
            <a:off x="9518686" y="2569689"/>
            <a:ext cx="138741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dirty="0">
                <a:solidFill>
                  <a:srgbClr val="000087"/>
                </a:solidFill>
                <a:latin typeface="+mj-lt"/>
                <a:ea typeface="Calibri"/>
                <a:cs typeface="Calibri"/>
                <a:sym typeface="Calibri"/>
              </a:rPr>
              <a:t>Carlos</a:t>
            </a:r>
            <a:endParaRPr dirty="0">
              <a:latin typeface="+mj-lt"/>
            </a:endParaRPr>
          </a:p>
        </p:txBody>
      </p:sp>
      <p:sp>
        <p:nvSpPr>
          <p:cNvPr id="24" name="Google Shape;139;p17">
            <a:extLst>
              <a:ext uri="{FF2B5EF4-FFF2-40B4-BE49-F238E27FC236}">
                <a16:creationId xmlns:a16="http://schemas.microsoft.com/office/drawing/2014/main" id="{FAB022A0-889F-46B7-A5D0-D112AF76C92A}"/>
              </a:ext>
            </a:extLst>
          </p:cNvPr>
          <p:cNvSpPr/>
          <p:nvPr/>
        </p:nvSpPr>
        <p:spPr>
          <a:xfrm>
            <a:off x="8890395" y="2155080"/>
            <a:ext cx="2643987" cy="3801374"/>
          </a:xfrm>
          <a:prstGeom prst="rect">
            <a:avLst/>
          </a:prstGeom>
          <a:noFill/>
          <a:ln w="19050" cap="flat" cmpd="sng">
            <a:solidFill>
              <a:srgbClr val="00BA8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140;p17">
            <a:extLst>
              <a:ext uri="{FF2B5EF4-FFF2-40B4-BE49-F238E27FC236}">
                <a16:creationId xmlns:a16="http://schemas.microsoft.com/office/drawing/2014/main" id="{015F4DC2-EC21-40E8-B34C-7151C8E004B2}"/>
              </a:ext>
            </a:extLst>
          </p:cNvPr>
          <p:cNvSpPr txBox="1"/>
          <p:nvPr/>
        </p:nvSpPr>
        <p:spPr>
          <a:xfrm>
            <a:off x="8991604" y="4327979"/>
            <a:ext cx="2438400" cy="1200329"/>
          </a:xfrm>
          <a:prstGeom prst="rect">
            <a:avLst/>
          </a:prstGeom>
          <a:noFill/>
          <a:ln>
            <a:noFill/>
          </a:ln>
        </p:spPr>
        <p:txBody>
          <a:bodyPr spcFirstLastPara="1" wrap="square" lIns="91425" tIns="45700" rIns="91425" bIns="45700" anchor="t" anchorCtr="0">
            <a:noAutofit/>
          </a:bodyPr>
          <a:lstStyle/>
          <a:p>
            <a:pPr lvl="0"/>
            <a:r>
              <a:rPr lang="es-ES" sz="1800" b="1" dirty="0">
                <a:solidFill>
                  <a:schemeClr val="dk1"/>
                </a:solidFill>
                <a:latin typeface="+mj-lt"/>
                <a:ea typeface="Calibri"/>
                <a:cs typeface="Calibri"/>
                <a:sym typeface="Calibri"/>
              </a:rPr>
              <a:t>Edad: </a:t>
            </a:r>
            <a:r>
              <a:rPr lang="es-ES" sz="1800" dirty="0">
                <a:solidFill>
                  <a:schemeClr val="dk1"/>
                </a:solidFill>
                <a:latin typeface="+mj-lt"/>
                <a:ea typeface="Calibri"/>
                <a:cs typeface="Calibri"/>
                <a:sym typeface="Calibri"/>
              </a:rPr>
              <a:t>53 años</a:t>
            </a:r>
          </a:p>
          <a:p>
            <a:pPr lvl="0"/>
            <a:r>
              <a:rPr lang="es-ES" sz="1800" b="1" dirty="0">
                <a:solidFill>
                  <a:schemeClr val="dk1"/>
                </a:solidFill>
                <a:latin typeface="+mj-lt"/>
                <a:cs typeface="Calibri"/>
                <a:sym typeface="Calibri"/>
              </a:rPr>
              <a:t>Formación: </a:t>
            </a:r>
            <a:r>
              <a:rPr lang="es-ES" sz="1800" dirty="0">
                <a:solidFill>
                  <a:schemeClr val="dk1"/>
                </a:solidFill>
                <a:latin typeface="+mj-lt"/>
                <a:cs typeface="Calibri"/>
                <a:sym typeface="Calibri"/>
              </a:rPr>
              <a:t>Albañil</a:t>
            </a:r>
          </a:p>
          <a:p>
            <a:pPr lvl="0"/>
            <a:r>
              <a:rPr lang="es-ES" sz="1800" b="1" dirty="0">
                <a:solidFill>
                  <a:schemeClr val="dk1"/>
                </a:solidFill>
                <a:latin typeface="+mj-lt"/>
                <a:cs typeface="Calibri"/>
                <a:sym typeface="Calibri"/>
              </a:rPr>
              <a:t>Estado civil: </a:t>
            </a:r>
            <a:r>
              <a:rPr lang="es-ES" sz="1800" dirty="0">
                <a:solidFill>
                  <a:schemeClr val="dk1"/>
                </a:solidFill>
                <a:latin typeface="+mj-lt"/>
                <a:cs typeface="Calibri"/>
                <a:sym typeface="Calibri"/>
              </a:rPr>
              <a:t>casado</a:t>
            </a:r>
          </a:p>
          <a:p>
            <a:pPr lvl="0"/>
            <a:r>
              <a:rPr lang="es-ES" sz="1800" b="1" dirty="0">
                <a:solidFill>
                  <a:schemeClr val="dk1"/>
                </a:solidFill>
                <a:latin typeface="+mj-lt"/>
                <a:cs typeface="Calibri"/>
                <a:sym typeface="Calibri"/>
              </a:rPr>
              <a:t>Hobbies:</a:t>
            </a:r>
            <a:endParaRPr lang="es-ES" sz="1800" b="1" dirty="0">
              <a:latin typeface="+mj-lt"/>
            </a:endParaRPr>
          </a:p>
        </p:txBody>
      </p:sp>
      <p:pic>
        <p:nvPicPr>
          <p:cNvPr id="10" name="Gráfico 9" descr="Mujer">
            <a:extLst>
              <a:ext uri="{FF2B5EF4-FFF2-40B4-BE49-F238E27FC236}">
                <a16:creationId xmlns:a16="http://schemas.microsoft.com/office/drawing/2014/main" id="{10AC1197-6E63-4C7B-A47F-99A329CB39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33591" y="3208333"/>
            <a:ext cx="914400" cy="914400"/>
          </a:xfrm>
          <a:prstGeom prst="rect">
            <a:avLst/>
          </a:prstGeom>
        </p:spPr>
      </p:pic>
      <p:pic>
        <p:nvPicPr>
          <p:cNvPr id="12" name="Gráfico 11" descr="Hombre">
            <a:extLst>
              <a:ext uri="{FF2B5EF4-FFF2-40B4-BE49-F238E27FC236}">
                <a16:creationId xmlns:a16="http://schemas.microsoft.com/office/drawing/2014/main" id="{123C631E-0A88-4306-9039-3ED70F6850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2437" y="3208333"/>
            <a:ext cx="914400" cy="914400"/>
          </a:xfrm>
          <a:prstGeom prst="rect">
            <a:avLst/>
          </a:prstGeom>
        </p:spPr>
      </p:pic>
      <p:pic>
        <p:nvPicPr>
          <p:cNvPr id="30" name="Gráfico 29" descr="Hombre">
            <a:extLst>
              <a:ext uri="{FF2B5EF4-FFF2-40B4-BE49-F238E27FC236}">
                <a16:creationId xmlns:a16="http://schemas.microsoft.com/office/drawing/2014/main" id="{FB542B74-98AA-4E8C-8036-5057D667F9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55188" y="3200716"/>
            <a:ext cx="914400" cy="914400"/>
          </a:xfrm>
          <a:prstGeom prst="rect">
            <a:avLst/>
          </a:prstGeom>
        </p:spPr>
      </p:pic>
      <p:pic>
        <p:nvPicPr>
          <p:cNvPr id="26" name="Gráfico 25" descr="Claqueta">
            <a:extLst>
              <a:ext uri="{FF2B5EF4-FFF2-40B4-BE49-F238E27FC236}">
                <a16:creationId xmlns:a16="http://schemas.microsoft.com/office/drawing/2014/main" id="{F40E6382-E87C-4E12-BEC8-6E6E693B6E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73568" y="5175176"/>
            <a:ext cx="392748" cy="392748"/>
          </a:xfrm>
          <a:prstGeom prst="rect">
            <a:avLst/>
          </a:prstGeom>
        </p:spPr>
      </p:pic>
      <p:pic>
        <p:nvPicPr>
          <p:cNvPr id="28" name="Gráfico 27" descr="Música">
            <a:extLst>
              <a:ext uri="{FF2B5EF4-FFF2-40B4-BE49-F238E27FC236}">
                <a16:creationId xmlns:a16="http://schemas.microsoft.com/office/drawing/2014/main" id="{2C5618E2-A314-4049-B94D-01F905A3CA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61870" y="5175176"/>
            <a:ext cx="457200" cy="457200"/>
          </a:xfrm>
          <a:prstGeom prst="rect">
            <a:avLst/>
          </a:prstGeom>
        </p:spPr>
      </p:pic>
      <p:pic>
        <p:nvPicPr>
          <p:cNvPr id="31" name="Gráfico 30" descr="Familia con niña">
            <a:extLst>
              <a:ext uri="{FF2B5EF4-FFF2-40B4-BE49-F238E27FC236}">
                <a16:creationId xmlns:a16="http://schemas.microsoft.com/office/drawing/2014/main" id="{C8C90096-2F13-4579-8CD9-BD85205BE21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89271" y="5136996"/>
            <a:ext cx="457200" cy="457200"/>
          </a:xfrm>
          <a:prstGeom prst="rect">
            <a:avLst/>
          </a:prstGeom>
        </p:spPr>
      </p:pic>
      <p:pic>
        <p:nvPicPr>
          <p:cNvPr id="129" name="Gráfico 128" descr="Natación">
            <a:extLst>
              <a:ext uri="{FF2B5EF4-FFF2-40B4-BE49-F238E27FC236}">
                <a16:creationId xmlns:a16="http://schemas.microsoft.com/office/drawing/2014/main" id="{47848DF9-4989-45E4-BE14-FE4E34B2A61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46414" y="5366883"/>
            <a:ext cx="457200" cy="457200"/>
          </a:xfrm>
          <a:prstGeom prst="rect">
            <a:avLst/>
          </a:prstGeom>
        </p:spPr>
      </p:pic>
      <p:pic>
        <p:nvPicPr>
          <p:cNvPr id="131" name="Gráfico 130" descr="Perro">
            <a:extLst>
              <a:ext uri="{FF2B5EF4-FFF2-40B4-BE49-F238E27FC236}">
                <a16:creationId xmlns:a16="http://schemas.microsoft.com/office/drawing/2014/main" id="{C6E374FC-E653-4DBF-8B3B-0EE7B22440E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050813" y="5342837"/>
            <a:ext cx="440732" cy="440732"/>
          </a:xfrm>
          <a:prstGeom prst="rect">
            <a:avLst/>
          </a:prstGeom>
        </p:spPr>
      </p:pic>
      <p:pic>
        <p:nvPicPr>
          <p:cNvPr id="133" name="Gráfico 132" descr="Montañas">
            <a:extLst>
              <a:ext uri="{FF2B5EF4-FFF2-40B4-BE49-F238E27FC236}">
                <a16:creationId xmlns:a16="http://schemas.microsoft.com/office/drawing/2014/main" id="{0B05731F-7F35-45C9-AFCB-2458DCABBF2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071630" y="5396421"/>
            <a:ext cx="392748" cy="392748"/>
          </a:xfrm>
          <a:prstGeom prst="rect">
            <a:avLst/>
          </a:prstGeom>
        </p:spPr>
      </p:pic>
      <p:pic>
        <p:nvPicPr>
          <p:cNvPr id="135" name="Gráfico 134" descr="Libros">
            <a:extLst>
              <a:ext uri="{FF2B5EF4-FFF2-40B4-BE49-F238E27FC236}">
                <a16:creationId xmlns:a16="http://schemas.microsoft.com/office/drawing/2014/main" id="{7B0EF831-6136-42C2-97EE-79F828A9D33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188162" y="5465693"/>
            <a:ext cx="361223" cy="361223"/>
          </a:xfrm>
          <a:prstGeom prst="rect">
            <a:avLst/>
          </a:prstGeom>
        </p:spPr>
      </p:pic>
      <p:pic>
        <p:nvPicPr>
          <p:cNvPr id="45" name="Gráfico 44" descr="Música">
            <a:extLst>
              <a:ext uri="{FF2B5EF4-FFF2-40B4-BE49-F238E27FC236}">
                <a16:creationId xmlns:a16="http://schemas.microsoft.com/office/drawing/2014/main" id="{F639E37A-9789-4A87-A1B5-82A00AC20A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47162" y="5412109"/>
            <a:ext cx="457200" cy="457200"/>
          </a:xfrm>
          <a:prstGeom prst="rect">
            <a:avLst/>
          </a:prstGeom>
        </p:spPr>
      </p:pic>
      <p:pic>
        <p:nvPicPr>
          <p:cNvPr id="46" name="Gráfico 45" descr="Claqueta">
            <a:extLst>
              <a:ext uri="{FF2B5EF4-FFF2-40B4-BE49-F238E27FC236}">
                <a16:creationId xmlns:a16="http://schemas.microsoft.com/office/drawing/2014/main" id="{C254303B-230D-4BD8-8C4C-E3E94F4B2C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72340" y="5436101"/>
            <a:ext cx="392748" cy="3927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body" idx="1"/>
          </p:nvPr>
        </p:nvSpPr>
        <p:spPr>
          <a:xfrm>
            <a:off x="561111" y="1270304"/>
            <a:ext cx="10737272" cy="4906346"/>
          </a:xfrm>
          <a:prstGeom prst="rect">
            <a:avLst/>
          </a:prstGeom>
          <a:noFill/>
          <a:ln>
            <a:noFill/>
          </a:ln>
        </p:spPr>
        <p:txBody>
          <a:bodyPr spcFirstLastPara="1" wrap="square" lIns="91425" tIns="45700" rIns="91425" bIns="45700" anchor="t" anchorCtr="0">
            <a:noAutofit/>
          </a:bodyPr>
          <a:lstStyle/>
          <a:p>
            <a:pPr marL="228600" indent="-50800">
              <a:spcBef>
                <a:spcPts val="0"/>
              </a:spcBef>
              <a:buSzPts val="2800"/>
              <a:buNone/>
            </a:pPr>
            <a:r>
              <a:rPr lang="es-ES" sz="1800" dirty="0">
                <a:latin typeface="+mj-lt"/>
              </a:rPr>
              <a:t>La </a:t>
            </a:r>
            <a:r>
              <a:rPr lang="es-ES" dirty="0">
                <a:solidFill>
                  <a:srgbClr val="000087"/>
                </a:solidFill>
                <a:latin typeface="+mj-lt"/>
              </a:rPr>
              <a:t>Evaluación heurística </a:t>
            </a:r>
            <a:r>
              <a:rPr lang="es-ES" sz="1800" dirty="0">
                <a:latin typeface="+mj-lt"/>
              </a:rPr>
              <a:t>ayudó a detectar problemas de la aplicación y estos son los resultados:</a:t>
            </a:r>
          </a:p>
          <a:p>
            <a:pPr marL="228600" lvl="0" indent="-50800">
              <a:spcBef>
                <a:spcPts val="0"/>
              </a:spcBef>
              <a:buSzPts val="2800"/>
              <a:buNone/>
            </a:pPr>
            <a:endParaRPr lang="es-ES" sz="1800" dirty="0">
              <a:latin typeface="+mj-lt"/>
            </a:endParaRPr>
          </a:p>
          <a:p>
            <a:pPr marL="228600" lvl="0" indent="-50800">
              <a:spcBef>
                <a:spcPts val="0"/>
              </a:spcBef>
              <a:buSzPts val="2800"/>
              <a:buNone/>
            </a:pPr>
            <a:endParaRPr lang="es-ES" sz="1800" dirty="0">
              <a:latin typeface="+mj-lt"/>
            </a:endParaRPr>
          </a:p>
          <a:p>
            <a:pPr marL="228600" lvl="0" indent="-50800">
              <a:spcBef>
                <a:spcPts val="0"/>
              </a:spcBef>
              <a:buSzPts val="2800"/>
              <a:buNone/>
            </a:pPr>
            <a:endParaRPr lang="es-ES" sz="1800" dirty="0">
              <a:latin typeface="+mj-lt"/>
            </a:endParaRPr>
          </a:p>
          <a:p>
            <a:pPr marL="228600" lvl="0" indent="-50800">
              <a:spcBef>
                <a:spcPts val="0"/>
              </a:spcBef>
              <a:buSzPts val="2800"/>
              <a:buNone/>
            </a:pPr>
            <a:endParaRPr lang="es-ES" sz="1800" dirty="0"/>
          </a:p>
          <a:p>
            <a:pPr marL="228600" lvl="0" indent="-50800">
              <a:spcBef>
                <a:spcPts val="0"/>
              </a:spcBef>
              <a:buSzPts val="2800"/>
              <a:buNone/>
            </a:pPr>
            <a:endParaRPr lang="es-ES" sz="1800" dirty="0"/>
          </a:p>
          <a:p>
            <a:pPr marL="228600" lvl="0" indent="-50800">
              <a:spcBef>
                <a:spcPts val="0"/>
              </a:spcBef>
              <a:buSzPts val="2800"/>
              <a:buNone/>
            </a:pPr>
            <a:endParaRPr lang="es-ES" sz="1800" dirty="0"/>
          </a:p>
          <a:p>
            <a:pPr marL="228600" lvl="0" indent="-50800">
              <a:spcBef>
                <a:spcPts val="0"/>
              </a:spcBef>
              <a:buSzPts val="2800"/>
              <a:buNone/>
            </a:pPr>
            <a:endParaRPr lang="es-ES" sz="1800" dirty="0"/>
          </a:p>
          <a:p>
            <a:pPr marL="228600" lvl="0" indent="-50800">
              <a:spcBef>
                <a:spcPts val="0"/>
              </a:spcBef>
              <a:buSzPts val="2800"/>
              <a:buNone/>
            </a:pPr>
            <a:endParaRPr lang="es-ES" sz="1800" dirty="0"/>
          </a:p>
          <a:p>
            <a:pPr marL="228600" lvl="0" indent="-50800">
              <a:spcBef>
                <a:spcPts val="0"/>
              </a:spcBef>
              <a:buSzPts val="2800"/>
              <a:buNone/>
            </a:pPr>
            <a:endParaRPr lang="es-ES" sz="1800" dirty="0"/>
          </a:p>
        </p:txBody>
      </p:sp>
      <p:sp>
        <p:nvSpPr>
          <p:cNvPr id="151" name="Google Shape;151;p18"/>
          <p:cNvSpPr/>
          <p:nvPr/>
        </p:nvSpPr>
        <p:spPr>
          <a:xfrm>
            <a:off x="-1" y="0"/>
            <a:ext cx="9903000" cy="848400"/>
          </a:xfrm>
          <a:prstGeom prst="homePlate">
            <a:avLst>
              <a:gd name="adj" fmla="val 50000"/>
            </a:avLst>
          </a:prstGeom>
          <a:solidFill>
            <a:srgbClr val="0000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2" name="Google Shape;152;p18"/>
          <p:cNvPicPr preferRelativeResize="0"/>
          <p:nvPr/>
        </p:nvPicPr>
        <p:blipFill rotWithShape="1">
          <a:blip r:embed="rId3">
            <a:alphaModFix/>
          </a:blip>
          <a:srcRect/>
          <a:stretch/>
        </p:blipFill>
        <p:spPr>
          <a:xfrm>
            <a:off x="10114471" y="279978"/>
            <a:ext cx="1837428" cy="288365"/>
          </a:xfrm>
          <a:prstGeom prst="rect">
            <a:avLst/>
          </a:prstGeom>
          <a:noFill/>
          <a:ln>
            <a:noFill/>
          </a:ln>
        </p:spPr>
      </p:pic>
      <p:sp>
        <p:nvSpPr>
          <p:cNvPr id="153" name="Google Shape;153;p18"/>
          <p:cNvSpPr txBox="1"/>
          <p:nvPr/>
        </p:nvSpPr>
        <p:spPr>
          <a:xfrm>
            <a:off x="132271" y="6431795"/>
            <a:ext cx="11979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a:solidFill>
                  <a:srgbClr val="000087"/>
                </a:solidFill>
                <a:latin typeface="Arial"/>
                <a:ea typeface="Arial"/>
                <a:cs typeface="Arial"/>
                <a:sym typeface="Arial"/>
              </a:rPr>
              <a:t>Transformación de una aplicación móvil utilizando </a:t>
            </a:r>
            <a:r>
              <a:rPr lang="es-ES" sz="1400" b="1">
                <a:solidFill>
                  <a:srgbClr val="000087"/>
                </a:solidFill>
                <a:latin typeface="Arial"/>
                <a:ea typeface="Arial"/>
                <a:cs typeface="Arial"/>
                <a:sym typeface="Arial"/>
              </a:rPr>
              <a:t>Material Design     </a:t>
            </a:r>
            <a:r>
              <a:rPr lang="es-ES" sz="1400">
                <a:solidFill>
                  <a:srgbClr val="000087"/>
                </a:solidFill>
                <a:latin typeface="Arial"/>
                <a:ea typeface="Arial"/>
                <a:cs typeface="Arial"/>
                <a:sym typeface="Arial"/>
              </a:rPr>
              <a:t>|     Denisse Gómez Casco     |     Trabajo final de grado                             pág 6</a:t>
            </a:r>
            <a:endParaRPr sz="1400">
              <a:solidFill>
                <a:srgbClr val="000087"/>
              </a:solidFill>
              <a:latin typeface="Calibri"/>
              <a:ea typeface="Calibri"/>
              <a:cs typeface="Calibri"/>
              <a:sym typeface="Calibri"/>
            </a:endParaRPr>
          </a:p>
        </p:txBody>
      </p:sp>
      <p:sp>
        <p:nvSpPr>
          <p:cNvPr id="154" name="Google Shape;154;p18"/>
          <p:cNvSpPr txBox="1"/>
          <p:nvPr/>
        </p:nvSpPr>
        <p:spPr>
          <a:xfrm>
            <a:off x="692730" y="72934"/>
            <a:ext cx="6456000" cy="848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s-ES" sz="3200" dirty="0">
                <a:solidFill>
                  <a:schemeClr val="lt1"/>
                </a:solidFill>
                <a:latin typeface="+mj-lt"/>
                <a:ea typeface="Calibri"/>
                <a:cs typeface="Calibri"/>
                <a:sym typeface="Calibri"/>
              </a:rPr>
              <a:t>Análisis</a:t>
            </a:r>
            <a:endParaRPr dirty="0">
              <a:latin typeface="+mj-lt"/>
            </a:endParaRPr>
          </a:p>
        </p:txBody>
      </p:sp>
      <p:sp>
        <p:nvSpPr>
          <p:cNvPr id="9" name="Google Shape;159;p19">
            <a:extLst>
              <a:ext uri="{FF2B5EF4-FFF2-40B4-BE49-F238E27FC236}">
                <a16:creationId xmlns:a16="http://schemas.microsoft.com/office/drawing/2014/main" id="{ABF89FC2-0712-45BA-AF09-36881863C6FB}"/>
              </a:ext>
            </a:extLst>
          </p:cNvPr>
          <p:cNvSpPr txBox="1">
            <a:spLocks/>
          </p:cNvSpPr>
          <p:nvPr/>
        </p:nvSpPr>
        <p:spPr>
          <a:xfrm>
            <a:off x="367146" y="1723541"/>
            <a:ext cx="10958944" cy="51602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ts val="2800"/>
              <a:buFont typeface="Arial"/>
              <a:buNone/>
            </a:pPr>
            <a:endParaRPr lang="es-ES" sz="1800" dirty="0"/>
          </a:p>
          <a:p>
            <a:pPr marL="0" indent="0">
              <a:buSzPts val="2000"/>
              <a:buFont typeface="Arial"/>
              <a:buNone/>
            </a:pPr>
            <a:r>
              <a:rPr lang="es-ES" sz="1800" dirty="0"/>
              <a:t>	</a:t>
            </a:r>
            <a:r>
              <a:rPr lang="es-ES" sz="1800" dirty="0">
                <a:latin typeface="+mj-lt"/>
              </a:rPr>
              <a:t>Página principal sin título.</a:t>
            </a:r>
          </a:p>
          <a:p>
            <a:pPr marL="0" indent="0">
              <a:buSzPts val="2000"/>
              <a:buFont typeface="Arial"/>
              <a:buNone/>
            </a:pPr>
            <a:r>
              <a:rPr lang="es-ES" sz="1800" dirty="0">
                <a:latin typeface="+mj-lt"/>
              </a:rPr>
              <a:t>	Vínculos y botones con poco contraste.</a:t>
            </a:r>
          </a:p>
          <a:p>
            <a:pPr marL="0" indent="0">
              <a:buSzPts val="2000"/>
              <a:buFont typeface="Arial"/>
              <a:buNone/>
            </a:pPr>
            <a:r>
              <a:rPr lang="es-ES" sz="1800" dirty="0">
                <a:latin typeface="+mj-lt"/>
              </a:rPr>
              <a:t>	Iconos y botones poco intuitivos.</a:t>
            </a:r>
          </a:p>
          <a:p>
            <a:pPr marL="0" indent="0">
              <a:buSzPts val="2000"/>
              <a:buFont typeface="Arial"/>
              <a:buNone/>
            </a:pPr>
            <a:r>
              <a:rPr lang="es-ES" sz="1800" dirty="0">
                <a:latin typeface="+mj-lt"/>
              </a:rPr>
              <a:t>	Información mal estructurada.</a:t>
            </a:r>
          </a:p>
          <a:p>
            <a:pPr marL="0" indent="0">
              <a:buSzPts val="2000"/>
              <a:buFont typeface="Arial"/>
              <a:buNone/>
            </a:pPr>
            <a:r>
              <a:rPr lang="es-ES" sz="1800" dirty="0">
                <a:latin typeface="+mj-lt"/>
              </a:rPr>
              <a:t>	Los campos informativos tienen un fondo.</a:t>
            </a:r>
          </a:p>
          <a:p>
            <a:pPr marL="228600" indent="-101600">
              <a:buSzPts val="2000"/>
              <a:buFont typeface="Arial"/>
              <a:buNone/>
            </a:pPr>
            <a:r>
              <a:rPr lang="es-ES" sz="2000" dirty="0"/>
              <a:t>		No hay icono de menú.</a:t>
            </a:r>
          </a:p>
          <a:p>
            <a:pPr marL="228600" indent="-101600">
              <a:buSzPts val="2000"/>
              <a:buFont typeface="Arial"/>
              <a:buNone/>
            </a:pPr>
            <a:r>
              <a:rPr lang="es-ES" sz="2000" dirty="0"/>
              <a:t>		Exceso de botones.</a:t>
            </a:r>
          </a:p>
          <a:p>
            <a:pPr marL="228600" indent="-101600">
              <a:buSzPts val="2000"/>
              <a:buFont typeface="Arial"/>
              <a:buNone/>
            </a:pPr>
            <a:r>
              <a:rPr lang="es-ES" sz="2000" dirty="0"/>
              <a:t>		Pasos innecesarios para algunos procesos.</a:t>
            </a:r>
          </a:p>
          <a:p>
            <a:pPr marL="228600" indent="-101600">
              <a:buSzPts val="2000"/>
              <a:buFont typeface="Arial"/>
              <a:buNone/>
            </a:pPr>
            <a:r>
              <a:rPr lang="es-ES" sz="2000" dirty="0"/>
              <a:t>		Fondos oscuros que reflejan la luz.</a:t>
            </a:r>
          </a:p>
          <a:p>
            <a:pPr marL="228600" indent="-101600">
              <a:buSzPts val="2000"/>
              <a:buFont typeface="Arial"/>
              <a:buNone/>
            </a:pPr>
            <a:r>
              <a:rPr lang="es-ES" sz="2000" dirty="0"/>
              <a:t>		No utiliza los colores corporativos.</a:t>
            </a:r>
          </a:p>
        </p:txBody>
      </p:sp>
      <p:pic>
        <p:nvPicPr>
          <p:cNvPr id="10" name="Google Shape;160;p19" descr="Cerrar">
            <a:extLst>
              <a:ext uri="{FF2B5EF4-FFF2-40B4-BE49-F238E27FC236}">
                <a16:creationId xmlns:a16="http://schemas.microsoft.com/office/drawing/2014/main" id="{2404105F-37AE-4F9A-95E1-4EBD893E5277}"/>
              </a:ext>
            </a:extLst>
          </p:cNvPr>
          <p:cNvPicPr preferRelativeResize="0"/>
          <p:nvPr/>
        </p:nvPicPr>
        <p:blipFill rotWithShape="1">
          <a:blip r:embed="rId4">
            <a:alphaModFix/>
          </a:blip>
          <a:srcRect/>
          <a:stretch/>
        </p:blipFill>
        <p:spPr>
          <a:xfrm>
            <a:off x="865910" y="2269027"/>
            <a:ext cx="250809" cy="250809"/>
          </a:xfrm>
          <a:prstGeom prst="rect">
            <a:avLst/>
          </a:prstGeom>
          <a:noFill/>
          <a:ln>
            <a:noFill/>
          </a:ln>
        </p:spPr>
      </p:pic>
      <p:pic>
        <p:nvPicPr>
          <p:cNvPr id="16" name="Picture 6">
            <a:extLst>
              <a:ext uri="{FF2B5EF4-FFF2-40B4-BE49-F238E27FC236}">
                <a16:creationId xmlns:a16="http://schemas.microsoft.com/office/drawing/2014/main" id="{E94E5AD0-0FDD-4B7F-A6A6-278F0DB0389D}"/>
              </a:ext>
            </a:extLst>
          </p:cNvPr>
          <p:cNvPicPr/>
          <p:nvPr/>
        </p:nvPicPr>
        <p:blipFill>
          <a:blip r:embed="rId5"/>
          <a:stretch>
            <a:fillRect/>
          </a:stretch>
        </p:blipFill>
        <p:spPr>
          <a:xfrm>
            <a:off x="6178749" y="2346656"/>
            <a:ext cx="5353050" cy="3241040"/>
          </a:xfrm>
          <a:prstGeom prst="rect">
            <a:avLst/>
          </a:prstGeom>
        </p:spPr>
      </p:pic>
      <p:pic>
        <p:nvPicPr>
          <p:cNvPr id="19" name="Google Shape;160;p19" descr="Cerrar">
            <a:extLst>
              <a:ext uri="{FF2B5EF4-FFF2-40B4-BE49-F238E27FC236}">
                <a16:creationId xmlns:a16="http://schemas.microsoft.com/office/drawing/2014/main" id="{EC95C986-7F2E-4D77-9584-AAAEDE7F217C}"/>
              </a:ext>
            </a:extLst>
          </p:cNvPr>
          <p:cNvPicPr preferRelativeResize="0"/>
          <p:nvPr/>
        </p:nvPicPr>
        <p:blipFill rotWithShape="1">
          <a:blip r:embed="rId4">
            <a:alphaModFix/>
          </a:blip>
          <a:srcRect/>
          <a:stretch/>
        </p:blipFill>
        <p:spPr>
          <a:xfrm>
            <a:off x="865910" y="2674488"/>
            <a:ext cx="250809" cy="250809"/>
          </a:xfrm>
          <a:prstGeom prst="rect">
            <a:avLst/>
          </a:prstGeom>
          <a:noFill/>
          <a:ln>
            <a:noFill/>
          </a:ln>
        </p:spPr>
      </p:pic>
      <p:pic>
        <p:nvPicPr>
          <p:cNvPr id="20" name="Google Shape;160;p19" descr="Cerrar">
            <a:extLst>
              <a:ext uri="{FF2B5EF4-FFF2-40B4-BE49-F238E27FC236}">
                <a16:creationId xmlns:a16="http://schemas.microsoft.com/office/drawing/2014/main" id="{D9EE6977-6FCC-43D8-BBF6-103151049D10}"/>
              </a:ext>
            </a:extLst>
          </p:cNvPr>
          <p:cNvPicPr preferRelativeResize="0"/>
          <p:nvPr/>
        </p:nvPicPr>
        <p:blipFill rotWithShape="1">
          <a:blip r:embed="rId4">
            <a:alphaModFix/>
          </a:blip>
          <a:srcRect/>
          <a:stretch/>
        </p:blipFill>
        <p:spPr>
          <a:xfrm>
            <a:off x="865909" y="3014841"/>
            <a:ext cx="250809" cy="250809"/>
          </a:xfrm>
          <a:prstGeom prst="rect">
            <a:avLst/>
          </a:prstGeom>
          <a:noFill/>
          <a:ln>
            <a:noFill/>
          </a:ln>
        </p:spPr>
      </p:pic>
      <p:pic>
        <p:nvPicPr>
          <p:cNvPr id="21" name="Google Shape;160;p19" descr="Cerrar">
            <a:extLst>
              <a:ext uri="{FF2B5EF4-FFF2-40B4-BE49-F238E27FC236}">
                <a16:creationId xmlns:a16="http://schemas.microsoft.com/office/drawing/2014/main" id="{B5857D05-D9D0-40B0-BCEB-537D9F8E722D}"/>
              </a:ext>
            </a:extLst>
          </p:cNvPr>
          <p:cNvPicPr preferRelativeResize="0"/>
          <p:nvPr/>
        </p:nvPicPr>
        <p:blipFill rotWithShape="1">
          <a:blip r:embed="rId4">
            <a:alphaModFix/>
          </a:blip>
          <a:srcRect/>
          <a:stretch/>
        </p:blipFill>
        <p:spPr>
          <a:xfrm>
            <a:off x="865909" y="5760876"/>
            <a:ext cx="250809" cy="250809"/>
          </a:xfrm>
          <a:prstGeom prst="rect">
            <a:avLst/>
          </a:prstGeom>
          <a:noFill/>
          <a:ln>
            <a:noFill/>
          </a:ln>
        </p:spPr>
      </p:pic>
      <p:pic>
        <p:nvPicPr>
          <p:cNvPr id="22" name="Google Shape;160;p19" descr="Cerrar">
            <a:extLst>
              <a:ext uri="{FF2B5EF4-FFF2-40B4-BE49-F238E27FC236}">
                <a16:creationId xmlns:a16="http://schemas.microsoft.com/office/drawing/2014/main" id="{8597D169-7288-4615-A047-081CC1513CBF}"/>
              </a:ext>
            </a:extLst>
          </p:cNvPr>
          <p:cNvPicPr preferRelativeResize="0"/>
          <p:nvPr/>
        </p:nvPicPr>
        <p:blipFill rotWithShape="1">
          <a:blip r:embed="rId4">
            <a:alphaModFix/>
          </a:blip>
          <a:srcRect/>
          <a:stretch/>
        </p:blipFill>
        <p:spPr>
          <a:xfrm>
            <a:off x="860408" y="5355414"/>
            <a:ext cx="250809" cy="250809"/>
          </a:xfrm>
          <a:prstGeom prst="rect">
            <a:avLst/>
          </a:prstGeom>
          <a:noFill/>
          <a:ln>
            <a:noFill/>
          </a:ln>
        </p:spPr>
      </p:pic>
      <p:pic>
        <p:nvPicPr>
          <p:cNvPr id="23" name="Google Shape;160;p19" descr="Cerrar">
            <a:extLst>
              <a:ext uri="{FF2B5EF4-FFF2-40B4-BE49-F238E27FC236}">
                <a16:creationId xmlns:a16="http://schemas.microsoft.com/office/drawing/2014/main" id="{596C5DD8-474C-4BED-9261-9AF94C1008B4}"/>
              </a:ext>
            </a:extLst>
          </p:cNvPr>
          <p:cNvPicPr preferRelativeResize="0"/>
          <p:nvPr/>
        </p:nvPicPr>
        <p:blipFill rotWithShape="1">
          <a:blip r:embed="rId4">
            <a:alphaModFix/>
          </a:blip>
          <a:srcRect/>
          <a:stretch/>
        </p:blipFill>
        <p:spPr>
          <a:xfrm>
            <a:off x="860407" y="4974864"/>
            <a:ext cx="250809" cy="250809"/>
          </a:xfrm>
          <a:prstGeom prst="rect">
            <a:avLst/>
          </a:prstGeom>
          <a:noFill/>
          <a:ln>
            <a:noFill/>
          </a:ln>
        </p:spPr>
      </p:pic>
      <p:pic>
        <p:nvPicPr>
          <p:cNvPr id="24" name="Google Shape;160;p19" descr="Cerrar">
            <a:extLst>
              <a:ext uri="{FF2B5EF4-FFF2-40B4-BE49-F238E27FC236}">
                <a16:creationId xmlns:a16="http://schemas.microsoft.com/office/drawing/2014/main" id="{C28744EE-B6E6-49AF-AB02-86FA5085EFB5}"/>
              </a:ext>
            </a:extLst>
          </p:cNvPr>
          <p:cNvPicPr preferRelativeResize="0"/>
          <p:nvPr/>
        </p:nvPicPr>
        <p:blipFill rotWithShape="1">
          <a:blip r:embed="rId4">
            <a:alphaModFix/>
          </a:blip>
          <a:srcRect/>
          <a:stretch/>
        </p:blipFill>
        <p:spPr>
          <a:xfrm>
            <a:off x="860406" y="4533780"/>
            <a:ext cx="250809" cy="250809"/>
          </a:xfrm>
          <a:prstGeom prst="rect">
            <a:avLst/>
          </a:prstGeom>
          <a:noFill/>
          <a:ln>
            <a:noFill/>
          </a:ln>
        </p:spPr>
      </p:pic>
      <p:pic>
        <p:nvPicPr>
          <p:cNvPr id="25" name="Google Shape;160;p19" descr="Cerrar">
            <a:extLst>
              <a:ext uri="{FF2B5EF4-FFF2-40B4-BE49-F238E27FC236}">
                <a16:creationId xmlns:a16="http://schemas.microsoft.com/office/drawing/2014/main" id="{D1564012-6C4D-41EE-B9A6-07F73F5E3420}"/>
              </a:ext>
            </a:extLst>
          </p:cNvPr>
          <p:cNvPicPr preferRelativeResize="0"/>
          <p:nvPr/>
        </p:nvPicPr>
        <p:blipFill rotWithShape="1">
          <a:blip r:embed="rId4">
            <a:alphaModFix/>
          </a:blip>
          <a:srcRect/>
          <a:stretch/>
        </p:blipFill>
        <p:spPr>
          <a:xfrm>
            <a:off x="860405" y="4138742"/>
            <a:ext cx="250809" cy="250809"/>
          </a:xfrm>
          <a:prstGeom prst="rect">
            <a:avLst/>
          </a:prstGeom>
          <a:noFill/>
          <a:ln>
            <a:noFill/>
          </a:ln>
        </p:spPr>
      </p:pic>
      <p:pic>
        <p:nvPicPr>
          <p:cNvPr id="26" name="Google Shape;160;p19" descr="Cerrar">
            <a:extLst>
              <a:ext uri="{FF2B5EF4-FFF2-40B4-BE49-F238E27FC236}">
                <a16:creationId xmlns:a16="http://schemas.microsoft.com/office/drawing/2014/main" id="{DDAD0A99-62F1-4DD5-AC3B-42BC95B4A249}"/>
              </a:ext>
            </a:extLst>
          </p:cNvPr>
          <p:cNvPicPr preferRelativeResize="0"/>
          <p:nvPr/>
        </p:nvPicPr>
        <p:blipFill rotWithShape="1">
          <a:blip r:embed="rId4">
            <a:alphaModFix/>
          </a:blip>
          <a:srcRect/>
          <a:stretch/>
        </p:blipFill>
        <p:spPr>
          <a:xfrm>
            <a:off x="860405" y="3747904"/>
            <a:ext cx="250809" cy="250809"/>
          </a:xfrm>
          <a:prstGeom prst="rect">
            <a:avLst/>
          </a:prstGeom>
          <a:noFill/>
          <a:ln>
            <a:noFill/>
          </a:ln>
        </p:spPr>
      </p:pic>
      <p:pic>
        <p:nvPicPr>
          <p:cNvPr id="27" name="Google Shape;160;p19" descr="Cerrar">
            <a:extLst>
              <a:ext uri="{FF2B5EF4-FFF2-40B4-BE49-F238E27FC236}">
                <a16:creationId xmlns:a16="http://schemas.microsoft.com/office/drawing/2014/main" id="{76BDD12D-920C-4ACF-90F1-144007D35EC9}"/>
              </a:ext>
            </a:extLst>
          </p:cNvPr>
          <p:cNvPicPr preferRelativeResize="0"/>
          <p:nvPr/>
        </p:nvPicPr>
        <p:blipFill rotWithShape="1">
          <a:blip r:embed="rId4">
            <a:alphaModFix/>
          </a:blip>
          <a:srcRect/>
          <a:stretch/>
        </p:blipFill>
        <p:spPr>
          <a:xfrm>
            <a:off x="860405" y="3378013"/>
            <a:ext cx="250809" cy="250809"/>
          </a:xfrm>
          <a:prstGeom prst="rect">
            <a:avLst/>
          </a:prstGeom>
          <a:noFill/>
          <a:ln>
            <a:noFill/>
          </a:ln>
        </p:spPr>
      </p:pic>
    </p:spTree>
    <p:extLst>
      <p:ext uri="{BB962C8B-B14F-4D97-AF65-F5344CB8AC3E}">
        <p14:creationId xmlns:p14="http://schemas.microsoft.com/office/powerpoint/2010/main" val="267763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p20"/>
          <p:cNvSpPr/>
          <p:nvPr/>
        </p:nvSpPr>
        <p:spPr>
          <a:xfrm>
            <a:off x="-1" y="0"/>
            <a:ext cx="9903126" cy="848323"/>
          </a:xfrm>
          <a:prstGeom prst="homePlate">
            <a:avLst>
              <a:gd name="adj" fmla="val 50000"/>
            </a:avLst>
          </a:prstGeom>
          <a:solidFill>
            <a:srgbClr val="0000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8" name="Google Shape;178;p20"/>
          <p:cNvPicPr preferRelativeResize="0"/>
          <p:nvPr/>
        </p:nvPicPr>
        <p:blipFill rotWithShape="1">
          <a:blip r:embed="rId3">
            <a:alphaModFix/>
          </a:blip>
          <a:srcRect/>
          <a:stretch/>
        </p:blipFill>
        <p:spPr>
          <a:xfrm>
            <a:off x="10114471" y="279978"/>
            <a:ext cx="1837427" cy="288365"/>
          </a:xfrm>
          <a:prstGeom prst="rect">
            <a:avLst/>
          </a:prstGeom>
          <a:noFill/>
          <a:ln>
            <a:noFill/>
          </a:ln>
        </p:spPr>
      </p:pic>
      <p:sp>
        <p:nvSpPr>
          <p:cNvPr id="179" name="Google Shape;179;p20"/>
          <p:cNvSpPr txBox="1"/>
          <p:nvPr/>
        </p:nvSpPr>
        <p:spPr>
          <a:xfrm>
            <a:off x="132271" y="6431795"/>
            <a:ext cx="1197921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dirty="0">
                <a:solidFill>
                  <a:srgbClr val="000087"/>
                </a:solidFill>
                <a:latin typeface="Arial"/>
                <a:ea typeface="Arial"/>
                <a:cs typeface="Arial"/>
                <a:sym typeface="Arial"/>
              </a:rPr>
              <a:t>Transformación de una aplicación móvil utilizando </a:t>
            </a:r>
            <a:r>
              <a:rPr lang="es-ES" sz="1400" b="1" dirty="0">
                <a:solidFill>
                  <a:srgbClr val="000087"/>
                </a:solidFill>
                <a:latin typeface="Arial"/>
                <a:ea typeface="Arial"/>
                <a:cs typeface="Arial"/>
                <a:sym typeface="Arial"/>
              </a:rPr>
              <a:t>Material </a:t>
            </a:r>
            <a:r>
              <a:rPr lang="es-ES" sz="1400" b="1" dirty="0" err="1">
                <a:solidFill>
                  <a:srgbClr val="000087"/>
                </a:solidFill>
                <a:latin typeface="Arial"/>
                <a:ea typeface="Arial"/>
                <a:cs typeface="Arial"/>
                <a:sym typeface="Arial"/>
              </a:rPr>
              <a:t>Design</a:t>
            </a:r>
            <a:r>
              <a:rPr lang="es-ES" sz="1400" b="1" dirty="0">
                <a:solidFill>
                  <a:srgbClr val="000087"/>
                </a:solidFill>
                <a:latin typeface="Arial"/>
                <a:ea typeface="Arial"/>
                <a:cs typeface="Arial"/>
                <a:sym typeface="Arial"/>
              </a:rPr>
              <a:t>     </a:t>
            </a:r>
            <a:r>
              <a:rPr lang="es-ES" sz="1400" dirty="0">
                <a:solidFill>
                  <a:srgbClr val="000087"/>
                </a:solidFill>
                <a:latin typeface="Arial"/>
                <a:ea typeface="Arial"/>
                <a:cs typeface="Arial"/>
                <a:sym typeface="Arial"/>
              </a:rPr>
              <a:t>|     Denisse Gómez Casco     |     Trabajo final de grado                             </a:t>
            </a:r>
            <a:r>
              <a:rPr lang="es-ES" sz="1400" dirty="0" err="1">
                <a:solidFill>
                  <a:srgbClr val="000087"/>
                </a:solidFill>
                <a:latin typeface="Arial"/>
                <a:ea typeface="Arial"/>
                <a:cs typeface="Arial"/>
                <a:sym typeface="Arial"/>
              </a:rPr>
              <a:t>pág</a:t>
            </a:r>
            <a:r>
              <a:rPr lang="es-ES" sz="1400" dirty="0">
                <a:solidFill>
                  <a:srgbClr val="000087"/>
                </a:solidFill>
                <a:latin typeface="Arial"/>
                <a:ea typeface="Arial"/>
                <a:cs typeface="Arial"/>
                <a:sym typeface="Arial"/>
              </a:rPr>
              <a:t> 7</a:t>
            </a:r>
            <a:endParaRPr sz="1400" dirty="0">
              <a:solidFill>
                <a:srgbClr val="000087"/>
              </a:solidFill>
              <a:latin typeface="Calibri"/>
              <a:ea typeface="Calibri"/>
              <a:cs typeface="Calibri"/>
              <a:sym typeface="Calibri"/>
            </a:endParaRPr>
          </a:p>
        </p:txBody>
      </p:sp>
      <p:sp>
        <p:nvSpPr>
          <p:cNvPr id="180" name="Google Shape;180;p20"/>
          <p:cNvSpPr txBox="1"/>
          <p:nvPr/>
        </p:nvSpPr>
        <p:spPr>
          <a:xfrm>
            <a:off x="630384" y="72934"/>
            <a:ext cx="6456148" cy="84832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s-ES" sz="3200" dirty="0">
                <a:solidFill>
                  <a:schemeClr val="lt1"/>
                </a:solidFill>
                <a:latin typeface="+mj-lt"/>
                <a:ea typeface="Calibri"/>
                <a:cs typeface="Calibri"/>
                <a:sym typeface="Calibri"/>
              </a:rPr>
              <a:t>Diseño</a:t>
            </a:r>
            <a:endParaRPr dirty="0">
              <a:latin typeface="+mj-lt"/>
            </a:endParaRPr>
          </a:p>
        </p:txBody>
      </p:sp>
      <p:sp>
        <p:nvSpPr>
          <p:cNvPr id="14" name="Rectángulo 13">
            <a:extLst>
              <a:ext uri="{FF2B5EF4-FFF2-40B4-BE49-F238E27FC236}">
                <a16:creationId xmlns:a16="http://schemas.microsoft.com/office/drawing/2014/main" id="{7FE84A8E-6FFC-47F8-BAFA-C06CFDEA8A08}"/>
              </a:ext>
            </a:extLst>
          </p:cNvPr>
          <p:cNvSpPr/>
          <p:nvPr/>
        </p:nvSpPr>
        <p:spPr>
          <a:xfrm>
            <a:off x="8358342" y="1276512"/>
            <a:ext cx="3418021" cy="2769989"/>
          </a:xfrm>
          <a:prstGeom prst="rect">
            <a:avLst/>
          </a:prstGeom>
        </p:spPr>
        <p:txBody>
          <a:bodyPr wrap="square">
            <a:spAutoFit/>
          </a:bodyPr>
          <a:lstStyle/>
          <a:p>
            <a:pPr marL="228600" lvl="0" indent="-50800">
              <a:buSzPts val="2800"/>
            </a:pPr>
            <a:r>
              <a:rPr lang="es-ES" sz="2800" dirty="0">
                <a:solidFill>
                  <a:srgbClr val="000087"/>
                </a:solidFill>
                <a:latin typeface="+mj-lt"/>
              </a:rPr>
              <a:t>¿Por qué Material </a:t>
            </a:r>
            <a:r>
              <a:rPr lang="es-ES" sz="2800" dirty="0" err="1">
                <a:solidFill>
                  <a:srgbClr val="000087"/>
                </a:solidFill>
                <a:latin typeface="+mj-lt"/>
              </a:rPr>
              <a:t>Design</a:t>
            </a:r>
            <a:r>
              <a:rPr lang="es-ES" sz="2800" dirty="0">
                <a:solidFill>
                  <a:srgbClr val="000087"/>
                </a:solidFill>
                <a:latin typeface="+mj-lt"/>
              </a:rPr>
              <a:t>?</a:t>
            </a:r>
          </a:p>
          <a:p>
            <a:pPr marL="228600" lvl="0" indent="-50800">
              <a:buSzPts val="2800"/>
            </a:pPr>
            <a:r>
              <a:rPr lang="es-ES" sz="1800" dirty="0">
                <a:latin typeface="+mj-lt"/>
                <a:cs typeface="Calibri" panose="020F0502020204030204" pitchFamily="34" charset="0"/>
              </a:rPr>
              <a:t>Material </a:t>
            </a:r>
            <a:r>
              <a:rPr lang="es-ES" sz="1800" dirty="0" err="1">
                <a:latin typeface="+mj-lt"/>
                <a:cs typeface="Calibri" panose="020F0502020204030204" pitchFamily="34" charset="0"/>
              </a:rPr>
              <a:t>Design</a:t>
            </a:r>
            <a:r>
              <a:rPr lang="es-ES" sz="1800" dirty="0">
                <a:latin typeface="+mj-lt"/>
                <a:cs typeface="Calibri" panose="020F0502020204030204" pitchFamily="34" charset="0"/>
              </a:rPr>
              <a:t> es una normativa de Google para el diseño Android y Web, la cual está basada en los estándares de usabilidad.</a:t>
            </a:r>
          </a:p>
          <a:p>
            <a:pPr marL="228600" lvl="0" indent="-50800">
              <a:buSzPts val="2800"/>
            </a:pPr>
            <a:endParaRPr lang="es-ES" dirty="0"/>
          </a:p>
          <a:p>
            <a:pPr marL="228600" lvl="0" indent="-50800">
              <a:buSzPts val="2800"/>
            </a:pPr>
            <a:endParaRPr lang="es-ES" dirty="0"/>
          </a:p>
        </p:txBody>
      </p:sp>
      <p:pic>
        <p:nvPicPr>
          <p:cNvPr id="1026" name="Picture 2" descr="Material Design">
            <a:extLst>
              <a:ext uri="{FF2B5EF4-FFF2-40B4-BE49-F238E27FC236}">
                <a16:creationId xmlns:a16="http://schemas.microsoft.com/office/drawing/2014/main" id="{48EA0D1F-D34E-4600-BF3F-65494AC1D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0602" y="3894103"/>
            <a:ext cx="2197512" cy="2197512"/>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232F566E-793F-412B-9CBE-B6FF5E138FA9}"/>
              </a:ext>
            </a:extLst>
          </p:cNvPr>
          <p:cNvSpPr/>
          <p:nvPr/>
        </p:nvSpPr>
        <p:spPr>
          <a:xfrm>
            <a:off x="519551" y="1276512"/>
            <a:ext cx="7696196" cy="3385542"/>
          </a:xfrm>
          <a:prstGeom prst="rect">
            <a:avLst/>
          </a:prstGeom>
        </p:spPr>
        <p:txBody>
          <a:bodyPr wrap="square">
            <a:spAutoFit/>
          </a:bodyPr>
          <a:lstStyle/>
          <a:p>
            <a:pPr marL="228600" lvl="0" indent="-50800">
              <a:buSzPts val="2800"/>
            </a:pPr>
            <a:r>
              <a:rPr lang="es-ES" sz="2800" dirty="0">
                <a:solidFill>
                  <a:srgbClr val="000087"/>
                </a:solidFill>
                <a:latin typeface="+mj-lt"/>
              </a:rPr>
              <a:t>Guía de estilo de la empresa</a:t>
            </a:r>
          </a:p>
          <a:p>
            <a:pPr marL="228600" lvl="0" indent="-50800">
              <a:buSzPts val="2800"/>
            </a:pPr>
            <a:r>
              <a:rPr lang="es-ES" sz="1800" dirty="0">
                <a:latin typeface="+mj-lt"/>
                <a:cs typeface="Calibri" panose="020F0502020204030204" pitchFamily="34" charset="0"/>
              </a:rPr>
              <a:t>Selección del nuevo logo de la aplicación y de los nuevos colores corporativos de la empresa que se encuentran en la intranet de la empresa.</a:t>
            </a:r>
          </a:p>
          <a:p>
            <a:pPr marL="228600" lvl="0" indent="-50800">
              <a:buSzPts val="2800"/>
            </a:pPr>
            <a:endParaRPr lang="es-ES" sz="1800" dirty="0">
              <a:latin typeface="Calibri" panose="020F0502020204030204" pitchFamily="34" charset="0"/>
              <a:cs typeface="Calibri" panose="020F0502020204030204" pitchFamily="34" charset="0"/>
            </a:endParaRPr>
          </a:p>
          <a:p>
            <a:pPr marL="228600" lvl="0" indent="-50800">
              <a:buSzPts val="2800"/>
            </a:pPr>
            <a:endParaRPr lang="es-ES" sz="1800" dirty="0">
              <a:latin typeface="Calibri" panose="020F0502020204030204" pitchFamily="34" charset="0"/>
              <a:cs typeface="Calibri" panose="020F0502020204030204" pitchFamily="34" charset="0"/>
            </a:endParaRPr>
          </a:p>
          <a:p>
            <a:pPr marL="228600" lvl="0" indent="-50800">
              <a:buSzPts val="2800"/>
            </a:pPr>
            <a:endParaRPr lang="es-ES" sz="1800" dirty="0">
              <a:latin typeface="Calibri" panose="020F0502020204030204" pitchFamily="34" charset="0"/>
              <a:cs typeface="Calibri" panose="020F0502020204030204" pitchFamily="34" charset="0"/>
            </a:endParaRPr>
          </a:p>
          <a:p>
            <a:pPr marL="228600" lvl="0" indent="-50800">
              <a:buSzPts val="2800"/>
            </a:pPr>
            <a:endParaRPr lang="es-ES" sz="1800" dirty="0">
              <a:latin typeface="Calibri" panose="020F0502020204030204" pitchFamily="34" charset="0"/>
              <a:cs typeface="Calibri" panose="020F0502020204030204" pitchFamily="34" charset="0"/>
            </a:endParaRPr>
          </a:p>
          <a:p>
            <a:pPr marL="228600" indent="-50800">
              <a:buSzPts val="2800"/>
            </a:pPr>
            <a:r>
              <a:rPr lang="es-ES" sz="2800" dirty="0">
                <a:solidFill>
                  <a:srgbClr val="000087"/>
                </a:solidFill>
              </a:rPr>
              <a:t>Guía de estilo Material </a:t>
            </a:r>
            <a:r>
              <a:rPr lang="es-ES" sz="2800" dirty="0" err="1">
                <a:solidFill>
                  <a:srgbClr val="000087"/>
                </a:solidFill>
              </a:rPr>
              <a:t>Design</a:t>
            </a:r>
            <a:endParaRPr lang="es-ES" sz="2800" dirty="0">
              <a:solidFill>
                <a:srgbClr val="000087"/>
              </a:solidFill>
            </a:endParaRPr>
          </a:p>
          <a:p>
            <a:pPr marL="228600" lvl="0" indent="-50800">
              <a:buSzPts val="2800"/>
            </a:pPr>
            <a:r>
              <a:rPr lang="es-ES" sz="1800" dirty="0"/>
              <a:t>Selección de diseño de campos, iconos, botones y fuente.</a:t>
            </a:r>
          </a:p>
          <a:p>
            <a:pPr marL="228600" lvl="0" indent="-50800">
              <a:buSzPts val="2800"/>
            </a:pPr>
            <a:endParaRPr lang="es-ES" dirty="0"/>
          </a:p>
        </p:txBody>
      </p:sp>
      <p:pic>
        <p:nvPicPr>
          <p:cNvPr id="17" name="Imagen 16">
            <a:extLst>
              <a:ext uri="{FF2B5EF4-FFF2-40B4-BE49-F238E27FC236}">
                <a16:creationId xmlns:a16="http://schemas.microsoft.com/office/drawing/2014/main" id="{32585F5E-75B3-4364-A37D-400523163B2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966" y="2720135"/>
            <a:ext cx="2273935" cy="356870"/>
          </a:xfrm>
          <a:prstGeom prst="rect">
            <a:avLst/>
          </a:prstGeom>
          <a:noFill/>
          <a:ln>
            <a:noFill/>
          </a:ln>
        </p:spPr>
      </p:pic>
      <p:pic>
        <p:nvPicPr>
          <p:cNvPr id="24" name="Imagen 23">
            <a:extLst>
              <a:ext uri="{FF2B5EF4-FFF2-40B4-BE49-F238E27FC236}">
                <a16:creationId xmlns:a16="http://schemas.microsoft.com/office/drawing/2014/main" id="{0AE8D507-BDAA-4A9E-A34A-BEDB2D8C7B8C}"/>
              </a:ext>
            </a:extLst>
          </p:cNvPr>
          <p:cNvPicPr/>
          <p:nvPr/>
        </p:nvPicPr>
        <p:blipFill rotWithShape="1">
          <a:blip r:embed="rId5"/>
          <a:srcRect r="38089"/>
          <a:stretch/>
        </p:blipFill>
        <p:spPr>
          <a:xfrm>
            <a:off x="3383611" y="2426447"/>
            <a:ext cx="828335" cy="944245"/>
          </a:xfrm>
          <a:prstGeom prst="rect">
            <a:avLst/>
          </a:prstGeom>
        </p:spPr>
      </p:pic>
      <p:pic>
        <p:nvPicPr>
          <p:cNvPr id="25" name="Imagen 24">
            <a:extLst>
              <a:ext uri="{FF2B5EF4-FFF2-40B4-BE49-F238E27FC236}">
                <a16:creationId xmlns:a16="http://schemas.microsoft.com/office/drawing/2014/main" id="{724EE018-F837-49CD-ADDF-FE697B41874A}"/>
              </a:ext>
            </a:extLst>
          </p:cNvPr>
          <p:cNvPicPr/>
          <p:nvPr/>
        </p:nvPicPr>
        <p:blipFill rotWithShape="1">
          <a:blip r:embed="rId6"/>
          <a:srcRect r="33275"/>
          <a:stretch/>
        </p:blipFill>
        <p:spPr>
          <a:xfrm>
            <a:off x="4401494" y="2366122"/>
            <a:ext cx="828335" cy="1004570"/>
          </a:xfrm>
          <a:prstGeom prst="rect">
            <a:avLst/>
          </a:prstGeom>
        </p:spPr>
      </p:pic>
      <p:pic>
        <p:nvPicPr>
          <p:cNvPr id="26" name="Imagen 25">
            <a:extLst>
              <a:ext uri="{FF2B5EF4-FFF2-40B4-BE49-F238E27FC236}">
                <a16:creationId xmlns:a16="http://schemas.microsoft.com/office/drawing/2014/main" id="{02696A09-EFBF-4F2B-B6A7-03D7C48725FD}"/>
              </a:ext>
            </a:extLst>
          </p:cNvPr>
          <p:cNvPicPr/>
          <p:nvPr/>
        </p:nvPicPr>
        <p:blipFill rotWithShape="1">
          <a:blip r:embed="rId7"/>
          <a:srcRect r="34907"/>
          <a:stretch/>
        </p:blipFill>
        <p:spPr>
          <a:xfrm>
            <a:off x="5412450" y="2385807"/>
            <a:ext cx="828335" cy="984885"/>
          </a:xfrm>
          <a:prstGeom prst="rect">
            <a:avLst/>
          </a:prstGeom>
        </p:spPr>
      </p:pic>
      <p:pic>
        <p:nvPicPr>
          <p:cNvPr id="27" name="Imagen 26">
            <a:extLst>
              <a:ext uri="{FF2B5EF4-FFF2-40B4-BE49-F238E27FC236}">
                <a16:creationId xmlns:a16="http://schemas.microsoft.com/office/drawing/2014/main" id="{BE360D00-3954-4294-BE30-22A372B6848F}"/>
              </a:ext>
            </a:extLst>
          </p:cNvPr>
          <p:cNvPicPr/>
          <p:nvPr/>
        </p:nvPicPr>
        <p:blipFill rotWithShape="1">
          <a:blip r:embed="rId8"/>
          <a:srcRect l="16833" r="29264"/>
          <a:stretch/>
        </p:blipFill>
        <p:spPr>
          <a:xfrm>
            <a:off x="6448554" y="2363897"/>
            <a:ext cx="828335" cy="991870"/>
          </a:xfrm>
          <a:prstGeom prst="rect">
            <a:avLst/>
          </a:prstGeom>
        </p:spPr>
      </p:pic>
      <p:pic>
        <p:nvPicPr>
          <p:cNvPr id="28" name="Imagen 27">
            <a:extLst>
              <a:ext uri="{FF2B5EF4-FFF2-40B4-BE49-F238E27FC236}">
                <a16:creationId xmlns:a16="http://schemas.microsoft.com/office/drawing/2014/main" id="{D1B07271-CE35-49C2-9B2A-7B12A285BF02}"/>
              </a:ext>
            </a:extLst>
          </p:cNvPr>
          <p:cNvPicPr/>
          <p:nvPr/>
        </p:nvPicPr>
        <p:blipFill>
          <a:blip r:embed="rId9"/>
          <a:stretch>
            <a:fillRect/>
          </a:stretch>
        </p:blipFill>
        <p:spPr>
          <a:xfrm>
            <a:off x="6758694" y="3947265"/>
            <a:ext cx="1280160" cy="2356485"/>
          </a:xfrm>
          <a:prstGeom prst="rect">
            <a:avLst/>
          </a:prstGeom>
        </p:spPr>
      </p:pic>
      <p:pic>
        <p:nvPicPr>
          <p:cNvPr id="29" name="Imagen 28">
            <a:extLst>
              <a:ext uri="{FF2B5EF4-FFF2-40B4-BE49-F238E27FC236}">
                <a16:creationId xmlns:a16="http://schemas.microsoft.com/office/drawing/2014/main" id="{4B570BA2-1C2B-46D4-AF47-A93D466024B6}"/>
              </a:ext>
            </a:extLst>
          </p:cNvPr>
          <p:cNvPicPr/>
          <p:nvPr/>
        </p:nvPicPr>
        <p:blipFill>
          <a:blip r:embed="rId10">
            <a:extLst>
              <a:ext uri="{28A0092B-C50C-407E-A947-70E740481C1C}">
                <a14:useLocalDpi xmlns:a14="http://schemas.microsoft.com/office/drawing/2010/main" val="0"/>
              </a:ext>
            </a:extLst>
          </a:blip>
          <a:stretch>
            <a:fillRect/>
          </a:stretch>
        </p:blipFill>
        <p:spPr>
          <a:xfrm>
            <a:off x="767688" y="4507774"/>
            <a:ext cx="2391611" cy="590699"/>
          </a:xfrm>
          <a:prstGeom prst="rect">
            <a:avLst/>
          </a:prstGeom>
        </p:spPr>
      </p:pic>
      <p:pic>
        <p:nvPicPr>
          <p:cNvPr id="30" name="Imagen 29">
            <a:extLst>
              <a:ext uri="{FF2B5EF4-FFF2-40B4-BE49-F238E27FC236}">
                <a16:creationId xmlns:a16="http://schemas.microsoft.com/office/drawing/2014/main" id="{C56B362C-B393-42A5-976F-EBFE327C593E}"/>
              </a:ext>
            </a:extLst>
          </p:cNvPr>
          <p:cNvPicPr/>
          <p:nvPr/>
        </p:nvPicPr>
        <p:blipFill>
          <a:blip r:embed="rId11">
            <a:extLst>
              <a:ext uri="{28A0092B-C50C-407E-A947-70E740481C1C}">
                <a14:useLocalDpi xmlns:a14="http://schemas.microsoft.com/office/drawing/2010/main" val="0"/>
              </a:ext>
            </a:extLst>
          </a:blip>
          <a:stretch>
            <a:fillRect/>
          </a:stretch>
        </p:blipFill>
        <p:spPr>
          <a:xfrm>
            <a:off x="767688" y="5335951"/>
            <a:ext cx="2391611" cy="804546"/>
          </a:xfrm>
          <a:prstGeom prst="rect">
            <a:avLst/>
          </a:prstGeom>
        </p:spPr>
      </p:pic>
      <p:pic>
        <p:nvPicPr>
          <p:cNvPr id="31" name="Imagen 30">
            <a:extLst>
              <a:ext uri="{FF2B5EF4-FFF2-40B4-BE49-F238E27FC236}">
                <a16:creationId xmlns:a16="http://schemas.microsoft.com/office/drawing/2014/main" id="{5059742B-5118-4C48-9A03-1E10A3FDA586}"/>
              </a:ext>
            </a:extLst>
          </p:cNvPr>
          <p:cNvPicPr/>
          <p:nvPr/>
        </p:nvPicPr>
        <p:blipFill>
          <a:blip r:embed="rId12">
            <a:extLst>
              <a:ext uri="{28A0092B-C50C-407E-A947-70E740481C1C}">
                <a14:useLocalDpi xmlns:a14="http://schemas.microsoft.com/office/drawing/2010/main" val="0"/>
              </a:ext>
            </a:extLst>
          </a:blip>
          <a:stretch>
            <a:fillRect/>
          </a:stretch>
        </p:blipFill>
        <p:spPr>
          <a:xfrm>
            <a:off x="3312208" y="4600499"/>
            <a:ext cx="989789" cy="940532"/>
          </a:xfrm>
          <a:prstGeom prst="rect">
            <a:avLst/>
          </a:prstGeom>
        </p:spPr>
      </p:pic>
      <p:pic>
        <p:nvPicPr>
          <p:cNvPr id="32" name="Imagen 31">
            <a:extLst>
              <a:ext uri="{FF2B5EF4-FFF2-40B4-BE49-F238E27FC236}">
                <a16:creationId xmlns:a16="http://schemas.microsoft.com/office/drawing/2014/main" id="{A90CD8FD-69DE-4952-B6DC-DCA7334358DD}"/>
              </a:ext>
            </a:extLst>
          </p:cNvPr>
          <p:cNvPicPr/>
          <p:nvPr/>
        </p:nvPicPr>
        <p:blipFill>
          <a:blip r:embed="rId13">
            <a:extLst>
              <a:ext uri="{28A0092B-C50C-407E-A947-70E740481C1C}">
                <a14:useLocalDpi xmlns:a14="http://schemas.microsoft.com/office/drawing/2010/main" val="0"/>
              </a:ext>
            </a:extLst>
          </a:blip>
          <a:stretch>
            <a:fillRect/>
          </a:stretch>
        </p:blipFill>
        <p:spPr>
          <a:xfrm>
            <a:off x="4322340" y="4599372"/>
            <a:ext cx="945097" cy="918204"/>
          </a:xfrm>
          <a:prstGeom prst="rect">
            <a:avLst/>
          </a:prstGeom>
        </p:spPr>
      </p:pic>
      <p:pic>
        <p:nvPicPr>
          <p:cNvPr id="34" name="Imagen 33">
            <a:extLst>
              <a:ext uri="{FF2B5EF4-FFF2-40B4-BE49-F238E27FC236}">
                <a16:creationId xmlns:a16="http://schemas.microsoft.com/office/drawing/2014/main" id="{B7A57797-A235-42A9-AD86-84A87E3B9161}"/>
              </a:ext>
            </a:extLst>
          </p:cNvPr>
          <p:cNvPicPr/>
          <p:nvPr/>
        </p:nvPicPr>
        <p:blipFill>
          <a:blip r:embed="rId14"/>
          <a:stretch>
            <a:fillRect/>
          </a:stretch>
        </p:blipFill>
        <p:spPr>
          <a:xfrm>
            <a:off x="3339398" y="5625881"/>
            <a:ext cx="512611" cy="508114"/>
          </a:xfrm>
          <a:prstGeom prst="rect">
            <a:avLst/>
          </a:prstGeom>
        </p:spPr>
      </p:pic>
      <p:pic>
        <p:nvPicPr>
          <p:cNvPr id="35" name="Imagen 34">
            <a:extLst>
              <a:ext uri="{FF2B5EF4-FFF2-40B4-BE49-F238E27FC236}">
                <a16:creationId xmlns:a16="http://schemas.microsoft.com/office/drawing/2014/main" id="{63397880-5BF7-45A2-9570-2EE11CA86EC2}"/>
              </a:ext>
            </a:extLst>
          </p:cNvPr>
          <p:cNvPicPr/>
          <p:nvPr/>
        </p:nvPicPr>
        <p:blipFill rotWithShape="1">
          <a:blip r:embed="rId15"/>
          <a:srcRect b="8343"/>
          <a:stretch/>
        </p:blipFill>
        <p:spPr bwMode="auto">
          <a:xfrm>
            <a:off x="3836230" y="5659932"/>
            <a:ext cx="510009" cy="431683"/>
          </a:xfrm>
          <a:prstGeom prst="rect">
            <a:avLst/>
          </a:prstGeom>
          <a:ln>
            <a:noFill/>
          </a:ln>
          <a:extLst>
            <a:ext uri="{53640926-AAD7-44D8-BBD7-CCE9431645EC}">
              <a14:shadowObscured xmlns:a14="http://schemas.microsoft.com/office/drawing/2010/main"/>
            </a:ext>
          </a:extLst>
        </p:spPr>
      </p:pic>
      <p:pic>
        <p:nvPicPr>
          <p:cNvPr id="36" name="Imagen 35">
            <a:extLst>
              <a:ext uri="{FF2B5EF4-FFF2-40B4-BE49-F238E27FC236}">
                <a16:creationId xmlns:a16="http://schemas.microsoft.com/office/drawing/2014/main" id="{7CDE7751-3381-41E0-AFCC-433E812B90CA}"/>
              </a:ext>
            </a:extLst>
          </p:cNvPr>
          <p:cNvPicPr/>
          <p:nvPr/>
        </p:nvPicPr>
        <p:blipFill rotWithShape="1">
          <a:blip r:embed="rId16"/>
          <a:srcRect t="9022" b="1"/>
          <a:stretch/>
        </p:blipFill>
        <p:spPr bwMode="auto">
          <a:xfrm>
            <a:off x="4322340" y="5690627"/>
            <a:ext cx="512611" cy="438417"/>
          </a:xfrm>
          <a:prstGeom prst="rect">
            <a:avLst/>
          </a:prstGeom>
          <a:ln>
            <a:noFill/>
          </a:ln>
          <a:extLst>
            <a:ext uri="{53640926-AAD7-44D8-BBD7-CCE9431645EC}">
              <a14:shadowObscured xmlns:a14="http://schemas.microsoft.com/office/drawing/2010/main"/>
            </a:ext>
          </a:extLst>
        </p:spPr>
      </p:pic>
      <p:pic>
        <p:nvPicPr>
          <p:cNvPr id="37" name="Imagen 36">
            <a:extLst>
              <a:ext uri="{FF2B5EF4-FFF2-40B4-BE49-F238E27FC236}">
                <a16:creationId xmlns:a16="http://schemas.microsoft.com/office/drawing/2014/main" id="{033B6763-A73C-49EB-8E5A-A8B84F51C97C}"/>
              </a:ext>
            </a:extLst>
          </p:cNvPr>
          <p:cNvPicPr/>
          <p:nvPr/>
        </p:nvPicPr>
        <p:blipFill>
          <a:blip r:embed="rId17"/>
          <a:stretch>
            <a:fillRect/>
          </a:stretch>
        </p:blipFill>
        <p:spPr>
          <a:xfrm>
            <a:off x="4828947" y="5649907"/>
            <a:ext cx="510009" cy="490590"/>
          </a:xfrm>
          <a:prstGeom prst="rect">
            <a:avLst/>
          </a:prstGeom>
        </p:spPr>
      </p:pic>
      <p:pic>
        <p:nvPicPr>
          <p:cNvPr id="38" name="Imagen 37">
            <a:extLst>
              <a:ext uri="{FF2B5EF4-FFF2-40B4-BE49-F238E27FC236}">
                <a16:creationId xmlns:a16="http://schemas.microsoft.com/office/drawing/2014/main" id="{65490130-8A91-4085-ADCF-0239D0F82C9D}"/>
              </a:ext>
            </a:extLst>
          </p:cNvPr>
          <p:cNvPicPr/>
          <p:nvPr/>
        </p:nvPicPr>
        <p:blipFill>
          <a:blip r:embed="rId18"/>
          <a:stretch>
            <a:fillRect/>
          </a:stretch>
        </p:blipFill>
        <p:spPr>
          <a:xfrm>
            <a:off x="5465188" y="5721554"/>
            <a:ext cx="483343" cy="400059"/>
          </a:xfrm>
          <a:prstGeom prst="rect">
            <a:avLst/>
          </a:prstGeom>
        </p:spPr>
      </p:pic>
      <p:pic>
        <p:nvPicPr>
          <p:cNvPr id="39" name="Imagen 38">
            <a:extLst>
              <a:ext uri="{FF2B5EF4-FFF2-40B4-BE49-F238E27FC236}">
                <a16:creationId xmlns:a16="http://schemas.microsoft.com/office/drawing/2014/main" id="{340BD762-66D8-4C60-8621-B4985F8D0895}"/>
              </a:ext>
            </a:extLst>
          </p:cNvPr>
          <p:cNvPicPr/>
          <p:nvPr/>
        </p:nvPicPr>
        <p:blipFill>
          <a:blip r:embed="rId19"/>
          <a:stretch>
            <a:fillRect/>
          </a:stretch>
        </p:blipFill>
        <p:spPr>
          <a:xfrm>
            <a:off x="5426961" y="5175614"/>
            <a:ext cx="512611" cy="426747"/>
          </a:xfrm>
          <a:prstGeom prst="rect">
            <a:avLst/>
          </a:prstGeom>
        </p:spPr>
      </p:pic>
      <p:pic>
        <p:nvPicPr>
          <p:cNvPr id="40" name="Imagen 39">
            <a:extLst>
              <a:ext uri="{FF2B5EF4-FFF2-40B4-BE49-F238E27FC236}">
                <a16:creationId xmlns:a16="http://schemas.microsoft.com/office/drawing/2014/main" id="{23490352-5EE3-492F-8563-B37133C22806}"/>
              </a:ext>
            </a:extLst>
          </p:cNvPr>
          <p:cNvPicPr/>
          <p:nvPr/>
        </p:nvPicPr>
        <p:blipFill rotWithShape="1">
          <a:blip r:embed="rId20"/>
          <a:srcRect l="7084" r="1" b="2254"/>
          <a:stretch/>
        </p:blipFill>
        <p:spPr bwMode="auto">
          <a:xfrm>
            <a:off x="5431683" y="4619755"/>
            <a:ext cx="577907" cy="484727"/>
          </a:xfrm>
          <a:prstGeom prst="rect">
            <a:avLst/>
          </a:prstGeom>
          <a:ln>
            <a:noFill/>
          </a:ln>
          <a:extLst>
            <a:ext uri="{53640926-AAD7-44D8-BBD7-CCE9431645EC}">
              <a14:shadowObscured xmlns:a14="http://schemas.microsoft.com/office/drawing/2010/main"/>
            </a:ext>
          </a:extLst>
        </p:spPr>
      </p:pic>
      <p:cxnSp>
        <p:nvCxnSpPr>
          <p:cNvPr id="5" name="Conector recto 4">
            <a:extLst>
              <a:ext uri="{FF2B5EF4-FFF2-40B4-BE49-F238E27FC236}">
                <a16:creationId xmlns:a16="http://schemas.microsoft.com/office/drawing/2014/main" id="{916D0772-A9C0-45D8-80E2-A39ACC776050}"/>
              </a:ext>
            </a:extLst>
          </p:cNvPr>
          <p:cNvCxnSpPr/>
          <p:nvPr/>
        </p:nvCxnSpPr>
        <p:spPr>
          <a:xfrm>
            <a:off x="8344489" y="1352709"/>
            <a:ext cx="0" cy="4815103"/>
          </a:xfrm>
          <a:prstGeom prst="line">
            <a:avLst/>
          </a:prstGeom>
          <a:ln w="19050">
            <a:solidFill>
              <a:srgbClr val="00BA8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4F2B672D-7663-494E-8C6D-E761A12B3E4B}"/>
              </a:ext>
            </a:extLst>
          </p:cNvPr>
          <p:cNvSpPr txBox="1"/>
          <p:nvPr/>
        </p:nvSpPr>
        <p:spPr>
          <a:xfrm>
            <a:off x="8659091" y="5921583"/>
            <a:ext cx="3181802" cy="307777"/>
          </a:xfrm>
          <a:prstGeom prst="rect">
            <a:avLst/>
          </a:prstGeom>
          <a:noFill/>
        </p:spPr>
        <p:txBody>
          <a:bodyPr wrap="square" rtlCol="0">
            <a:spAutoFit/>
          </a:bodyPr>
          <a:lstStyle/>
          <a:p>
            <a:pPr algn="ctr"/>
            <a:r>
              <a:rPr lang="es-ES" dirty="0"/>
              <a:t>Logo de </a:t>
            </a:r>
            <a:r>
              <a:rPr lang="es-ES" dirty="0">
                <a:hlinkClick r:id="rId21"/>
              </a:rPr>
              <a:t>Material </a:t>
            </a:r>
            <a:r>
              <a:rPr lang="es-ES" dirty="0" err="1">
                <a:hlinkClick r:id="rId21"/>
              </a:rPr>
              <a:t>Design</a:t>
            </a: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7" name="Google Shape;167;p19"/>
          <p:cNvSpPr/>
          <p:nvPr/>
        </p:nvSpPr>
        <p:spPr>
          <a:xfrm>
            <a:off x="-1" y="0"/>
            <a:ext cx="9903126" cy="848323"/>
          </a:xfrm>
          <a:prstGeom prst="homePlate">
            <a:avLst>
              <a:gd name="adj" fmla="val 50000"/>
            </a:avLst>
          </a:prstGeom>
          <a:solidFill>
            <a:srgbClr val="0000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8" name="Google Shape;168;p19"/>
          <p:cNvPicPr preferRelativeResize="0"/>
          <p:nvPr/>
        </p:nvPicPr>
        <p:blipFill rotWithShape="1">
          <a:blip r:embed="rId3">
            <a:alphaModFix/>
          </a:blip>
          <a:srcRect/>
          <a:stretch/>
        </p:blipFill>
        <p:spPr>
          <a:xfrm>
            <a:off x="10114471" y="279978"/>
            <a:ext cx="1837427" cy="288365"/>
          </a:xfrm>
          <a:prstGeom prst="rect">
            <a:avLst/>
          </a:prstGeom>
          <a:noFill/>
          <a:ln>
            <a:noFill/>
          </a:ln>
        </p:spPr>
      </p:pic>
      <p:sp>
        <p:nvSpPr>
          <p:cNvPr id="169" name="Google Shape;169;p19"/>
          <p:cNvSpPr txBox="1"/>
          <p:nvPr/>
        </p:nvSpPr>
        <p:spPr>
          <a:xfrm>
            <a:off x="132271" y="6431795"/>
            <a:ext cx="1197921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dirty="0">
                <a:solidFill>
                  <a:srgbClr val="000087"/>
                </a:solidFill>
                <a:latin typeface="Arial"/>
                <a:ea typeface="Arial"/>
                <a:cs typeface="Arial"/>
                <a:sym typeface="Arial"/>
              </a:rPr>
              <a:t>Transformación de una aplicación móvil utilizando </a:t>
            </a:r>
            <a:r>
              <a:rPr lang="es-ES" sz="1400" b="1" dirty="0">
                <a:solidFill>
                  <a:srgbClr val="000087"/>
                </a:solidFill>
                <a:latin typeface="Arial"/>
                <a:ea typeface="Arial"/>
                <a:cs typeface="Arial"/>
                <a:sym typeface="Arial"/>
              </a:rPr>
              <a:t>Material </a:t>
            </a:r>
            <a:r>
              <a:rPr lang="es-ES" sz="1400" b="1" dirty="0" err="1">
                <a:solidFill>
                  <a:srgbClr val="000087"/>
                </a:solidFill>
                <a:latin typeface="Arial"/>
                <a:ea typeface="Arial"/>
                <a:cs typeface="Arial"/>
                <a:sym typeface="Arial"/>
              </a:rPr>
              <a:t>Design</a:t>
            </a:r>
            <a:r>
              <a:rPr lang="es-ES" sz="1400" b="1" dirty="0">
                <a:solidFill>
                  <a:srgbClr val="000087"/>
                </a:solidFill>
                <a:latin typeface="Arial"/>
                <a:ea typeface="Arial"/>
                <a:cs typeface="Arial"/>
                <a:sym typeface="Arial"/>
              </a:rPr>
              <a:t>     </a:t>
            </a:r>
            <a:r>
              <a:rPr lang="es-ES" sz="1400" dirty="0">
                <a:solidFill>
                  <a:srgbClr val="000087"/>
                </a:solidFill>
                <a:latin typeface="Arial"/>
                <a:ea typeface="Arial"/>
                <a:cs typeface="Arial"/>
                <a:sym typeface="Arial"/>
              </a:rPr>
              <a:t>|     Denisse Gómez Casco     |     Trabajo final de grado                             </a:t>
            </a:r>
            <a:r>
              <a:rPr lang="es-ES" sz="1400" dirty="0" err="1">
                <a:solidFill>
                  <a:srgbClr val="000087"/>
                </a:solidFill>
                <a:latin typeface="Arial"/>
                <a:ea typeface="Arial"/>
                <a:cs typeface="Arial"/>
                <a:sym typeface="Arial"/>
              </a:rPr>
              <a:t>pág</a:t>
            </a:r>
            <a:r>
              <a:rPr lang="es-ES" sz="1400" dirty="0">
                <a:solidFill>
                  <a:srgbClr val="000087"/>
                </a:solidFill>
                <a:latin typeface="Arial"/>
                <a:ea typeface="Arial"/>
                <a:cs typeface="Arial"/>
                <a:sym typeface="Arial"/>
              </a:rPr>
              <a:t> 8</a:t>
            </a:r>
            <a:endParaRPr sz="1400" dirty="0">
              <a:solidFill>
                <a:srgbClr val="000087"/>
              </a:solidFill>
              <a:latin typeface="Calibri"/>
              <a:ea typeface="Calibri"/>
              <a:cs typeface="Calibri"/>
              <a:sym typeface="Calibri"/>
            </a:endParaRPr>
          </a:p>
        </p:txBody>
      </p:sp>
      <p:sp>
        <p:nvSpPr>
          <p:cNvPr id="170" name="Google Shape;170;p19"/>
          <p:cNvSpPr txBox="1">
            <a:spLocks noGrp="1"/>
          </p:cNvSpPr>
          <p:nvPr>
            <p:ph type="title"/>
          </p:nvPr>
        </p:nvSpPr>
        <p:spPr>
          <a:xfrm>
            <a:off x="602679" y="72934"/>
            <a:ext cx="6456148" cy="848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s-ES" sz="3200" dirty="0">
                <a:solidFill>
                  <a:schemeClr val="lt1"/>
                </a:solidFill>
                <a:latin typeface="+mj-lt"/>
              </a:rPr>
              <a:t>Diseño</a:t>
            </a:r>
            <a:endParaRPr dirty="0">
              <a:latin typeface="+mj-lt"/>
            </a:endParaRPr>
          </a:p>
        </p:txBody>
      </p:sp>
      <p:pic>
        <p:nvPicPr>
          <p:cNvPr id="42" name="Imagen 41">
            <a:extLst>
              <a:ext uri="{FF2B5EF4-FFF2-40B4-BE49-F238E27FC236}">
                <a16:creationId xmlns:a16="http://schemas.microsoft.com/office/drawing/2014/main" id="{2E3FFE4B-ACDB-43CC-8892-EE9762D6BAD1}"/>
              </a:ext>
            </a:extLst>
          </p:cNvPr>
          <p:cNvPicPr>
            <a:picLocks noChangeAspect="1"/>
          </p:cNvPicPr>
          <p:nvPr/>
        </p:nvPicPr>
        <p:blipFill>
          <a:blip r:embed="rId4"/>
          <a:stretch>
            <a:fillRect/>
          </a:stretch>
        </p:blipFill>
        <p:spPr>
          <a:xfrm>
            <a:off x="640704" y="1890430"/>
            <a:ext cx="1643097" cy="2386485"/>
          </a:xfrm>
          <a:prstGeom prst="rect">
            <a:avLst/>
          </a:prstGeom>
        </p:spPr>
      </p:pic>
      <p:pic>
        <p:nvPicPr>
          <p:cNvPr id="43" name="Imagen 42">
            <a:extLst>
              <a:ext uri="{FF2B5EF4-FFF2-40B4-BE49-F238E27FC236}">
                <a16:creationId xmlns:a16="http://schemas.microsoft.com/office/drawing/2014/main" id="{55FCBCBE-B651-4570-AF37-C5E778CB256E}"/>
              </a:ext>
            </a:extLst>
          </p:cNvPr>
          <p:cNvPicPr>
            <a:picLocks noChangeAspect="1"/>
          </p:cNvPicPr>
          <p:nvPr/>
        </p:nvPicPr>
        <p:blipFill>
          <a:blip r:embed="rId5"/>
          <a:stretch>
            <a:fillRect/>
          </a:stretch>
        </p:blipFill>
        <p:spPr>
          <a:xfrm>
            <a:off x="6706146" y="1890430"/>
            <a:ext cx="1643097" cy="2386485"/>
          </a:xfrm>
          <a:prstGeom prst="rect">
            <a:avLst/>
          </a:prstGeom>
        </p:spPr>
      </p:pic>
      <p:pic>
        <p:nvPicPr>
          <p:cNvPr id="45" name="Imagen 44">
            <a:extLst>
              <a:ext uri="{FF2B5EF4-FFF2-40B4-BE49-F238E27FC236}">
                <a16:creationId xmlns:a16="http://schemas.microsoft.com/office/drawing/2014/main" id="{8019C2BD-820B-456C-B767-9C20AEB9D915}"/>
              </a:ext>
            </a:extLst>
          </p:cNvPr>
          <p:cNvPicPr>
            <a:picLocks noChangeAspect="1"/>
          </p:cNvPicPr>
          <p:nvPr/>
        </p:nvPicPr>
        <p:blipFill>
          <a:blip r:embed="rId6"/>
          <a:stretch>
            <a:fillRect/>
          </a:stretch>
        </p:blipFill>
        <p:spPr>
          <a:xfrm>
            <a:off x="2657903" y="1890430"/>
            <a:ext cx="1643097" cy="2386485"/>
          </a:xfrm>
          <a:prstGeom prst="rect">
            <a:avLst/>
          </a:prstGeom>
        </p:spPr>
      </p:pic>
      <p:pic>
        <p:nvPicPr>
          <p:cNvPr id="46" name="Imagen 45">
            <a:extLst>
              <a:ext uri="{FF2B5EF4-FFF2-40B4-BE49-F238E27FC236}">
                <a16:creationId xmlns:a16="http://schemas.microsoft.com/office/drawing/2014/main" id="{46F7FCB1-28B1-40A0-B0C0-45D242BAB928}"/>
              </a:ext>
            </a:extLst>
          </p:cNvPr>
          <p:cNvPicPr>
            <a:picLocks noChangeAspect="1"/>
          </p:cNvPicPr>
          <p:nvPr/>
        </p:nvPicPr>
        <p:blipFill>
          <a:blip r:embed="rId7"/>
          <a:stretch>
            <a:fillRect/>
          </a:stretch>
        </p:blipFill>
        <p:spPr>
          <a:xfrm>
            <a:off x="4650603" y="1890430"/>
            <a:ext cx="1643098" cy="2386487"/>
          </a:xfrm>
          <a:prstGeom prst="rect">
            <a:avLst/>
          </a:prstGeom>
        </p:spPr>
      </p:pic>
      <p:sp>
        <p:nvSpPr>
          <p:cNvPr id="29" name="Rectángulo 28">
            <a:extLst>
              <a:ext uri="{FF2B5EF4-FFF2-40B4-BE49-F238E27FC236}">
                <a16:creationId xmlns:a16="http://schemas.microsoft.com/office/drawing/2014/main" id="{5F5EFA98-8CD2-43D4-9B89-0E71F6DF6DAE}"/>
              </a:ext>
            </a:extLst>
          </p:cNvPr>
          <p:cNvSpPr/>
          <p:nvPr/>
        </p:nvSpPr>
        <p:spPr>
          <a:xfrm>
            <a:off x="630849" y="1256377"/>
            <a:ext cx="2023311" cy="523220"/>
          </a:xfrm>
          <a:prstGeom prst="rect">
            <a:avLst/>
          </a:prstGeom>
        </p:spPr>
        <p:txBody>
          <a:bodyPr wrap="none">
            <a:spAutoFit/>
          </a:bodyPr>
          <a:lstStyle/>
          <a:p>
            <a:r>
              <a:rPr lang="es-ES" sz="2800" dirty="0" err="1">
                <a:solidFill>
                  <a:srgbClr val="000087"/>
                </a:solidFill>
                <a:latin typeface="+mj-lt"/>
                <a:cs typeface="Calibri" panose="020F0502020204030204" pitchFamily="34" charset="0"/>
              </a:rPr>
              <a:t>Wireframes</a:t>
            </a:r>
            <a:endParaRPr lang="es-ES" sz="2800" dirty="0">
              <a:solidFill>
                <a:srgbClr val="000087"/>
              </a:solidFill>
              <a:latin typeface="+mj-lt"/>
              <a:cs typeface="Calibri" panose="020F0502020204030204" pitchFamily="34" charset="0"/>
            </a:endParaRPr>
          </a:p>
        </p:txBody>
      </p:sp>
      <p:pic>
        <p:nvPicPr>
          <p:cNvPr id="14" name="Imagen 13">
            <a:extLst>
              <a:ext uri="{FF2B5EF4-FFF2-40B4-BE49-F238E27FC236}">
                <a16:creationId xmlns:a16="http://schemas.microsoft.com/office/drawing/2014/main" id="{40C67615-8A98-440C-A331-AF39A6ACF223}"/>
              </a:ext>
            </a:extLst>
          </p:cNvPr>
          <p:cNvPicPr>
            <a:picLocks noChangeAspect="1"/>
          </p:cNvPicPr>
          <p:nvPr/>
        </p:nvPicPr>
        <p:blipFill>
          <a:blip r:embed="rId8"/>
          <a:stretch>
            <a:fillRect/>
          </a:stretch>
        </p:blipFill>
        <p:spPr>
          <a:xfrm>
            <a:off x="3711770" y="3714389"/>
            <a:ext cx="1643097" cy="2386485"/>
          </a:xfrm>
          <a:prstGeom prst="rect">
            <a:avLst/>
          </a:prstGeom>
        </p:spPr>
      </p:pic>
      <p:pic>
        <p:nvPicPr>
          <p:cNvPr id="17" name="Imagen 16">
            <a:extLst>
              <a:ext uri="{FF2B5EF4-FFF2-40B4-BE49-F238E27FC236}">
                <a16:creationId xmlns:a16="http://schemas.microsoft.com/office/drawing/2014/main" id="{45999FEB-65B8-4A6A-B9A3-9F17B4375274}"/>
              </a:ext>
            </a:extLst>
          </p:cNvPr>
          <p:cNvPicPr>
            <a:picLocks noChangeAspect="1"/>
          </p:cNvPicPr>
          <p:nvPr/>
        </p:nvPicPr>
        <p:blipFill>
          <a:blip r:embed="rId9"/>
          <a:stretch>
            <a:fillRect/>
          </a:stretch>
        </p:blipFill>
        <p:spPr>
          <a:xfrm>
            <a:off x="5717000" y="3725116"/>
            <a:ext cx="1643097" cy="2386486"/>
          </a:xfrm>
          <a:prstGeom prst="rect">
            <a:avLst/>
          </a:prstGeom>
        </p:spPr>
      </p:pic>
      <p:pic>
        <p:nvPicPr>
          <p:cNvPr id="44" name="Imagen 43">
            <a:extLst>
              <a:ext uri="{FF2B5EF4-FFF2-40B4-BE49-F238E27FC236}">
                <a16:creationId xmlns:a16="http://schemas.microsoft.com/office/drawing/2014/main" id="{EB297350-E10E-4B0F-990C-81D18B261635}"/>
              </a:ext>
            </a:extLst>
          </p:cNvPr>
          <p:cNvPicPr>
            <a:picLocks noChangeAspect="1"/>
          </p:cNvPicPr>
          <p:nvPr/>
        </p:nvPicPr>
        <p:blipFill>
          <a:blip r:embed="rId10"/>
          <a:stretch>
            <a:fillRect/>
          </a:stretch>
        </p:blipFill>
        <p:spPr>
          <a:xfrm>
            <a:off x="8740182" y="1890430"/>
            <a:ext cx="1643097" cy="2386485"/>
          </a:xfrm>
          <a:prstGeom prst="rect">
            <a:avLst/>
          </a:prstGeom>
        </p:spPr>
      </p:pic>
      <p:pic>
        <p:nvPicPr>
          <p:cNvPr id="23" name="Imagen 22">
            <a:extLst>
              <a:ext uri="{FF2B5EF4-FFF2-40B4-BE49-F238E27FC236}">
                <a16:creationId xmlns:a16="http://schemas.microsoft.com/office/drawing/2014/main" id="{DE81E32A-EAC1-4FEF-94DB-EECBA4AB3DA8}"/>
              </a:ext>
            </a:extLst>
          </p:cNvPr>
          <p:cNvPicPr>
            <a:picLocks noChangeAspect="1"/>
          </p:cNvPicPr>
          <p:nvPr/>
        </p:nvPicPr>
        <p:blipFill>
          <a:blip r:embed="rId11"/>
          <a:stretch>
            <a:fillRect/>
          </a:stretch>
        </p:blipFill>
        <p:spPr>
          <a:xfrm>
            <a:off x="1665655" y="3696844"/>
            <a:ext cx="1654593" cy="2403184"/>
          </a:xfrm>
          <a:prstGeom prst="rect">
            <a:avLst/>
          </a:prstGeom>
        </p:spPr>
      </p:pic>
      <p:pic>
        <p:nvPicPr>
          <p:cNvPr id="25" name="Imagen 24">
            <a:extLst>
              <a:ext uri="{FF2B5EF4-FFF2-40B4-BE49-F238E27FC236}">
                <a16:creationId xmlns:a16="http://schemas.microsoft.com/office/drawing/2014/main" id="{B7CFFBBD-F1F4-42FE-B1F7-CC4CEC05B62A}"/>
              </a:ext>
            </a:extLst>
          </p:cNvPr>
          <p:cNvPicPr>
            <a:picLocks noChangeAspect="1"/>
          </p:cNvPicPr>
          <p:nvPr/>
        </p:nvPicPr>
        <p:blipFill>
          <a:blip r:embed="rId12"/>
          <a:stretch>
            <a:fillRect/>
          </a:stretch>
        </p:blipFill>
        <p:spPr>
          <a:xfrm>
            <a:off x="7765615" y="3714390"/>
            <a:ext cx="1694360" cy="2460941"/>
          </a:xfrm>
          <a:prstGeom prst="rect">
            <a:avLst/>
          </a:prstGeom>
        </p:spPr>
      </p:pic>
      <p:pic>
        <p:nvPicPr>
          <p:cNvPr id="27" name="Imagen 26">
            <a:extLst>
              <a:ext uri="{FF2B5EF4-FFF2-40B4-BE49-F238E27FC236}">
                <a16:creationId xmlns:a16="http://schemas.microsoft.com/office/drawing/2014/main" id="{819AF1CA-B31B-4097-A518-4C161028EBFC}"/>
              </a:ext>
            </a:extLst>
          </p:cNvPr>
          <p:cNvPicPr>
            <a:picLocks noChangeAspect="1"/>
          </p:cNvPicPr>
          <p:nvPr/>
        </p:nvPicPr>
        <p:blipFill>
          <a:blip r:embed="rId13"/>
          <a:stretch>
            <a:fillRect/>
          </a:stretch>
        </p:blipFill>
        <p:spPr>
          <a:xfrm>
            <a:off x="9861168" y="3725116"/>
            <a:ext cx="1694359" cy="2460939"/>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2614</TotalTime>
  <Words>974</Words>
  <Application>Microsoft Office PowerPoint</Application>
  <PresentationFormat>Panorámica</PresentationFormat>
  <Paragraphs>154</Paragraphs>
  <Slides>14</Slides>
  <Notes>14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Wingdings</vt:lpstr>
      <vt:lpstr>Tema de Office</vt:lpstr>
      <vt:lpstr>Transformación de una aplicación móvil  utilizando Material Design  Denisse Gómez Casco  Usabilidad e Interfaces Trabajo final de grado</vt:lpstr>
      <vt:lpstr>Indice</vt:lpstr>
      <vt:lpstr>¿Por qué Coview necesita una transformación?</vt:lpstr>
      <vt:lpstr>¿Qué es Coview?</vt:lpstr>
      <vt:lpstr>¿Cuál es el planteamiento para el cambio?</vt:lpstr>
      <vt:lpstr>Presentación de PowerPoint</vt:lpstr>
      <vt:lpstr>Presentación de PowerPoint</vt:lpstr>
      <vt:lpstr>Presentación de PowerPoint</vt:lpstr>
      <vt:lpstr>Diseño</vt:lpstr>
      <vt:lpstr>Presentación de PowerPoint</vt:lpstr>
      <vt:lpstr>Presentación de PowerPoint</vt:lpstr>
      <vt:lpstr>Presentación de PowerPoint</vt:lpstr>
      <vt:lpstr>Presentación de PowerPoint</vt:lpstr>
      <vt:lpstr>Grácias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Transformación de una aplicación móvil  utilizando Material Design  Denisse Gómez Casco  Usabilidad e Interfaces Trabajo final de grado</dc:title>
  <dc:creator>Denisse G.</dc:creator>
  <cp:lastModifiedBy>Denisse G.</cp:lastModifiedBy>
  <cp:revision>60</cp:revision>
  <dcterms:modified xsi:type="dcterms:W3CDTF">2019-01-13T23:03:35Z</dcterms:modified>
</cp:coreProperties>
</file>