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22"/>
  </p:notesMasterIdLst>
  <p:sldIdLst>
    <p:sldId id="257" r:id="rId2"/>
    <p:sldId id="290" r:id="rId3"/>
    <p:sldId id="258" r:id="rId4"/>
    <p:sldId id="291" r:id="rId5"/>
    <p:sldId id="260" r:id="rId6"/>
    <p:sldId id="292" r:id="rId7"/>
    <p:sldId id="293" r:id="rId8"/>
    <p:sldId id="294" r:id="rId9"/>
    <p:sldId id="295" r:id="rId10"/>
    <p:sldId id="296" r:id="rId11"/>
    <p:sldId id="298" r:id="rId12"/>
    <p:sldId id="304" r:id="rId13"/>
    <p:sldId id="299" r:id="rId14"/>
    <p:sldId id="300" r:id="rId15"/>
    <p:sldId id="303" r:id="rId16"/>
    <p:sldId id="305" r:id="rId17"/>
    <p:sldId id="301" r:id="rId18"/>
    <p:sldId id="302" r:id="rId19"/>
    <p:sldId id="306" r:id="rId20"/>
    <p:sldId id="307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" initials="I" lastIdx="1" clrIdx="0">
    <p:extLst>
      <p:ext uri="{19B8F6BF-5375-455C-9EA6-DF929625EA0E}">
        <p15:presenceInfo xmlns:p15="http://schemas.microsoft.com/office/powerpoint/2012/main" userId="Isab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6B0187-8D26-4359-81EE-F1B18AE1AF95}">
  <a:tblStyle styleId="{F16B0187-8D26-4359-81EE-F1B18AE1AF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77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849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955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90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554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323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231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014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318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873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562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86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92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157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682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81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69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3044100" cy="51435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44100" y="0"/>
            <a:ext cx="6099900" cy="5143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679325" y="2753850"/>
            <a:ext cx="4903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3815840" y="4083900"/>
            <a:ext cx="6957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2"/>
          <p:cNvSpPr/>
          <p:nvPr/>
        </p:nvSpPr>
        <p:spPr>
          <a:xfrm>
            <a:off x="1747200" y="2787000"/>
            <a:ext cx="1296900" cy="129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100" y="-5800"/>
            <a:ext cx="9144000" cy="5149500"/>
          </a:xfrm>
          <a:prstGeom prst="rect">
            <a:avLst/>
          </a:prstGeom>
          <a:solidFill>
            <a:srgbClr val="325680">
              <a:alpha val="8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0" y="-5925"/>
            <a:ext cx="9144000" cy="5149500"/>
          </a:xfrm>
          <a:prstGeom prst="frame">
            <a:avLst>
              <a:gd name="adj1" fmla="val 5041"/>
            </a:avLst>
          </a:prstGeom>
          <a:solidFill>
            <a:srgbClr val="FFA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4303650" y="0"/>
            <a:ext cx="536700" cy="88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3593400" y="208667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294667"/>
                </a:solidFill>
              </a:rPr>
              <a:t>“</a:t>
            </a:r>
            <a:endParaRPr sz="6000" b="1">
              <a:solidFill>
                <a:srgbClr val="294667"/>
              </a:solidFill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4303650" y="4607000"/>
            <a:ext cx="536700" cy="5367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616475" y="1393325"/>
            <a:ext cx="5911200" cy="300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b="1">
                <a:solidFill>
                  <a:srgbClr val="FFFFFF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b="1">
                <a:solidFill>
                  <a:srgbClr val="FFFFFF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b="1">
                <a:solidFill>
                  <a:srgbClr val="FFFFFF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b="1">
                <a:solidFill>
                  <a:srgbClr val="FFFFFF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b="1">
                <a:solidFill>
                  <a:srgbClr val="FFFFFF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b="1">
                <a:solidFill>
                  <a:srgbClr val="FFFFFF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b="1">
                <a:solidFill>
                  <a:srgbClr val="FFFFFF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b="1">
                <a:solidFill>
                  <a:srgbClr val="FFFFFF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265275" y="4607475"/>
            <a:ext cx="86169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- Text right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994225" y="693650"/>
            <a:ext cx="36924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994225" y="1585101"/>
            <a:ext cx="3692400" cy="3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C200"/>
              </a:buClr>
              <a:buSzPts val="1800"/>
              <a:buChar char="▫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C200"/>
              </a:buClr>
              <a:buSzPts val="1800"/>
              <a:buChar char="▪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>
            <a:off x="5102787" y="1519975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dark)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>
            <a:off x="100" y="-5800"/>
            <a:ext cx="9144000" cy="5149500"/>
          </a:xfrm>
          <a:prstGeom prst="rect">
            <a:avLst/>
          </a:prstGeom>
          <a:solidFill>
            <a:srgbClr val="325680">
              <a:alpha val="8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2"/>
          <p:cNvSpPr/>
          <p:nvPr/>
        </p:nvSpPr>
        <p:spPr>
          <a:xfrm>
            <a:off x="0" y="-5925"/>
            <a:ext cx="9144000" cy="5149500"/>
          </a:xfrm>
          <a:prstGeom prst="frame">
            <a:avLst>
              <a:gd name="adj1" fmla="val 5041"/>
            </a:avLst>
          </a:prstGeom>
          <a:solidFill>
            <a:srgbClr val="FFA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2"/>
          <p:cNvSpPr/>
          <p:nvPr/>
        </p:nvSpPr>
        <p:spPr>
          <a:xfrm>
            <a:off x="4303650" y="4607000"/>
            <a:ext cx="536700" cy="5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294667"/>
                </a:solidFill>
              </a:defRPr>
            </a:lvl1pPr>
            <a:lvl2pPr lvl="1" algn="ctr">
              <a:buNone/>
              <a:defRPr>
                <a:solidFill>
                  <a:srgbClr val="294667"/>
                </a:solidFill>
              </a:defRPr>
            </a:lvl2pPr>
            <a:lvl3pPr lvl="2" algn="ctr">
              <a:buNone/>
              <a:defRPr>
                <a:solidFill>
                  <a:srgbClr val="294667"/>
                </a:solidFill>
              </a:defRPr>
            </a:lvl3pPr>
            <a:lvl4pPr lvl="3" algn="ctr">
              <a:buNone/>
              <a:defRPr>
                <a:solidFill>
                  <a:srgbClr val="294667"/>
                </a:solidFill>
              </a:defRPr>
            </a:lvl4pPr>
            <a:lvl5pPr lvl="4" algn="ctr">
              <a:buNone/>
              <a:defRPr>
                <a:solidFill>
                  <a:srgbClr val="294667"/>
                </a:solidFill>
              </a:defRPr>
            </a:lvl5pPr>
            <a:lvl6pPr lvl="5" algn="ctr">
              <a:buNone/>
              <a:defRPr>
                <a:solidFill>
                  <a:srgbClr val="294667"/>
                </a:solidFill>
              </a:defRPr>
            </a:lvl6pPr>
            <a:lvl7pPr lvl="6" algn="ctr">
              <a:buNone/>
              <a:defRPr>
                <a:solidFill>
                  <a:srgbClr val="294667"/>
                </a:solidFill>
              </a:defRPr>
            </a:lvl7pPr>
            <a:lvl8pPr lvl="7" algn="ctr">
              <a:buNone/>
              <a:defRPr>
                <a:solidFill>
                  <a:srgbClr val="294667"/>
                </a:solidFill>
              </a:defRPr>
            </a:lvl8pPr>
            <a:lvl9pPr lvl="8" algn="ctr">
              <a:buNone/>
              <a:defRPr>
                <a:solidFill>
                  <a:srgbClr val="294667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bright)">
  <p:cSld name="Blank (bright)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>
            <a:off x="100" y="-5800"/>
            <a:ext cx="9144000" cy="5149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0" y="-5925"/>
            <a:ext cx="9144000" cy="5149500"/>
          </a:xfrm>
          <a:prstGeom prst="frame">
            <a:avLst>
              <a:gd name="adj1" fmla="val 5041"/>
            </a:avLst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4303650" y="4607000"/>
            <a:ext cx="536700" cy="5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294667"/>
                </a:solidFill>
              </a:defRPr>
            </a:lvl1pPr>
            <a:lvl2pPr lvl="1" algn="ctr" rtl="0">
              <a:buNone/>
              <a:defRPr>
                <a:solidFill>
                  <a:srgbClr val="294667"/>
                </a:solidFill>
              </a:defRPr>
            </a:lvl2pPr>
            <a:lvl3pPr lvl="2" algn="ctr" rtl="0">
              <a:buNone/>
              <a:defRPr>
                <a:solidFill>
                  <a:srgbClr val="294667"/>
                </a:solidFill>
              </a:defRPr>
            </a:lvl3pPr>
            <a:lvl4pPr lvl="3" algn="ctr" rtl="0">
              <a:buNone/>
              <a:defRPr>
                <a:solidFill>
                  <a:srgbClr val="294667"/>
                </a:solidFill>
              </a:defRPr>
            </a:lvl4pPr>
            <a:lvl5pPr lvl="4" algn="ctr" rtl="0">
              <a:buNone/>
              <a:defRPr>
                <a:solidFill>
                  <a:srgbClr val="294667"/>
                </a:solidFill>
              </a:defRPr>
            </a:lvl5pPr>
            <a:lvl6pPr lvl="5" algn="ctr" rtl="0">
              <a:buNone/>
              <a:defRPr>
                <a:solidFill>
                  <a:srgbClr val="294667"/>
                </a:solidFill>
              </a:defRPr>
            </a:lvl6pPr>
            <a:lvl7pPr lvl="6" algn="ctr" rtl="0">
              <a:buNone/>
              <a:defRPr>
                <a:solidFill>
                  <a:srgbClr val="294667"/>
                </a:solidFill>
              </a:defRPr>
            </a:lvl7pPr>
            <a:lvl8pPr lvl="7" algn="ctr" rtl="0">
              <a:buNone/>
              <a:defRPr>
                <a:solidFill>
                  <a:srgbClr val="294667"/>
                </a:solidFill>
              </a:defRPr>
            </a:lvl8pPr>
            <a:lvl9pPr lvl="8" algn="ctr" rtl="0">
              <a:buNone/>
              <a:defRPr>
                <a:solidFill>
                  <a:srgbClr val="294667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34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8" r:id="rId4"/>
    <p:sldLayoutId id="2147483662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ctrTitle"/>
          </p:nvPr>
        </p:nvSpPr>
        <p:spPr>
          <a:xfrm>
            <a:off x="3466674" y="341226"/>
            <a:ext cx="4903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Bolsa de trabajo para un Centro Educativo</a:t>
            </a:r>
            <a:endParaRPr dirty="0"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49275" cy="536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7" name="Google Shape;116;p16"/>
          <p:cNvSpPr txBox="1">
            <a:spLocks/>
          </p:cNvSpPr>
          <p:nvPr/>
        </p:nvSpPr>
        <p:spPr>
          <a:xfrm>
            <a:off x="4100520" y="1401081"/>
            <a:ext cx="3931653" cy="58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erriweather"/>
              <a:buNone/>
              <a:defRPr sz="3600" b="1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s-ES" sz="2000" dirty="0" smtClean="0"/>
              <a:t>TFM Aplicaciones Multimedia</a:t>
            </a:r>
            <a:endParaRPr lang="es-ES" sz="2000" dirty="0"/>
          </a:p>
        </p:txBody>
      </p:sp>
      <p:sp>
        <p:nvSpPr>
          <p:cNvPr id="2" name="Rectángulo 1"/>
          <p:cNvSpPr/>
          <p:nvPr/>
        </p:nvSpPr>
        <p:spPr>
          <a:xfrm>
            <a:off x="224357" y="4218012"/>
            <a:ext cx="3079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FFFFFF"/>
                </a:solidFill>
                <a:latin typeface="Arial-BoldMT"/>
              </a:rPr>
              <a:t>Autora:      </a:t>
            </a:r>
            <a:r>
              <a:rPr lang="pt-BR" dirty="0" smtClean="0">
                <a:solidFill>
                  <a:srgbClr val="FFFFFF"/>
                </a:solidFill>
                <a:latin typeface="ArialMT"/>
              </a:rPr>
              <a:t>Isabel </a:t>
            </a:r>
            <a:r>
              <a:rPr lang="pt-BR" dirty="0" err="1" smtClean="0">
                <a:solidFill>
                  <a:srgbClr val="FFFFFF"/>
                </a:solidFill>
                <a:latin typeface="ArialMT"/>
              </a:rPr>
              <a:t>Martí</a:t>
            </a:r>
            <a:r>
              <a:rPr lang="pt-BR" dirty="0" smtClean="0">
                <a:solidFill>
                  <a:srgbClr val="FFFFFF"/>
                </a:solidFill>
                <a:latin typeface="ArialMT"/>
              </a:rPr>
              <a:t> Romeu</a:t>
            </a:r>
            <a:endParaRPr lang="pt-BR" dirty="0">
              <a:solidFill>
                <a:srgbClr val="FFFFFF"/>
              </a:solidFill>
              <a:latin typeface="ArialMT"/>
            </a:endParaRPr>
          </a:p>
          <a:p>
            <a:r>
              <a:rPr lang="es-ES" b="1" dirty="0">
                <a:solidFill>
                  <a:srgbClr val="FFFFFF"/>
                </a:solidFill>
                <a:latin typeface="Arial-BoldMT"/>
              </a:rPr>
              <a:t>Consultor: </a:t>
            </a:r>
            <a:r>
              <a:rPr lang="es-ES" dirty="0">
                <a:solidFill>
                  <a:srgbClr val="FFFFFF"/>
                </a:solidFill>
                <a:latin typeface="ArialMT"/>
              </a:rPr>
              <a:t>Sergio </a:t>
            </a:r>
            <a:r>
              <a:rPr lang="es-ES" dirty="0" err="1">
                <a:solidFill>
                  <a:srgbClr val="FFFFFF"/>
                </a:solidFill>
                <a:latin typeface="ArialMT"/>
              </a:rPr>
              <a:t>Schvarstein</a:t>
            </a:r>
            <a:r>
              <a:rPr lang="es-ES" dirty="0">
                <a:solidFill>
                  <a:srgbClr val="FFFFFF"/>
                </a:solidFill>
                <a:latin typeface="ArialMT"/>
              </a:rPr>
              <a:t> </a:t>
            </a:r>
            <a:endParaRPr lang="es-ES" dirty="0" smtClean="0">
              <a:solidFill>
                <a:srgbClr val="FFFFFF"/>
              </a:solidFill>
              <a:latin typeface="ArialMT"/>
            </a:endParaRPr>
          </a:p>
          <a:p>
            <a:r>
              <a:rPr lang="es-ES" b="1" dirty="0" smtClean="0">
                <a:solidFill>
                  <a:srgbClr val="FFFFFF"/>
                </a:solidFill>
                <a:latin typeface="Arial-BoldMT"/>
              </a:rPr>
              <a:t>Profesora: </a:t>
            </a:r>
            <a:r>
              <a:rPr lang="es-ES" dirty="0" smtClean="0">
                <a:solidFill>
                  <a:srgbClr val="FFFFFF"/>
                </a:solidFill>
                <a:latin typeface="ArialMT"/>
              </a:rPr>
              <a:t>Laura Porta </a:t>
            </a:r>
            <a:r>
              <a:rPr lang="es-ES" dirty="0" err="1" smtClean="0">
                <a:solidFill>
                  <a:srgbClr val="FFFFFF"/>
                </a:solidFill>
                <a:latin typeface="ArialMT"/>
              </a:rPr>
              <a:t>Simó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466674" y="3387015"/>
            <a:ext cx="4992414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/>
              <a:t>El Trabajo Fin de Máster de Aplicaciones Multimedia, trata de realizar un diseño para una bolsa de trabajo de un Centro Educativo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653098" y="3907119"/>
            <a:ext cx="83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Concierto de aranjue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574" y="5365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10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del profesorado en la aplicación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7" y="1039091"/>
            <a:ext cx="4725143" cy="33040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09755" y="924789"/>
            <a:ext cx="32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Consulta Ofertas: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tabla con las ofertas recibidas de las empresas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299363" y="1755786"/>
            <a:ext cx="3221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Búsqueda de Candidatos: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combinación de campos para buscar candidatos que cumplan el perfil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09755" y="2833004"/>
            <a:ext cx="322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Buscar Usuario: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búsqueda simple de un usuario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309754" y="3469734"/>
            <a:ext cx="322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Enviar Candidatos: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permite enviar los archivos pdf generados, con los candidatos seleccionados a la empresa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411191" y="4458398"/>
            <a:ext cx="155863" cy="31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6495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11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Consulta Ofertas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15004" y="924789"/>
            <a:ext cx="3346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Código: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muestra el código de la oferta recibida por la empresa.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04612" y="1745395"/>
            <a:ext cx="32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Atendida: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permite saber si se han mandado ya los candidatos a la empresa.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715004" y="2583620"/>
            <a:ext cx="322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Volver: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vuelve a la página anterior 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715003" y="3178786"/>
            <a:ext cx="32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La tabla está paginada para poder visualizar los registros de cuatro en cuatro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704611" y="4006620"/>
            <a:ext cx="32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barra superior muestra la ruta de las páginas a las que hemos accedido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33410" y="4520045"/>
            <a:ext cx="155863" cy="31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" y="1119517"/>
            <a:ext cx="5407896" cy="29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2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rush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12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Consulta Ofertas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"/>
          <a:stretch/>
        </p:blipFill>
        <p:spPr>
          <a:xfrm>
            <a:off x="1225353" y="836576"/>
            <a:ext cx="6723693" cy="373542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075216" y="3979697"/>
            <a:ext cx="2684319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Al pulsar sobre el código de oferta, se visualiza la descripción de la oferta de empleo con detalle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793173" y="4721051"/>
            <a:ext cx="17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3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rush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13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Búsqueda de Candidatos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" y="816110"/>
            <a:ext cx="8313346" cy="39010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9155" y="3823832"/>
            <a:ext cx="2265425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El campo </a:t>
            </a:r>
            <a:r>
              <a:rPr lang="es-ES" sz="1600" i="1" dirty="0" smtClean="0"/>
              <a:t>Género</a:t>
            </a:r>
            <a:r>
              <a:rPr lang="es-ES" sz="1600" dirty="0" smtClean="0"/>
              <a:t> se carga sin ninguna opción seleccionada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981697" y="3823832"/>
            <a:ext cx="2684319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La edad solo se tendrá en cuenta, en caso de optar a alguna subvención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689265" y="4326193"/>
            <a:ext cx="17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1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14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Búsqueda de Candidatos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2" y="816110"/>
            <a:ext cx="7345579" cy="39361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80460" y="3921234"/>
            <a:ext cx="221673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El botón “+” permite añadir campos de búsqueda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969822" y="4419712"/>
            <a:ext cx="17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7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15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Búsqueda de Candidatos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6" y="1131162"/>
            <a:ext cx="4807662" cy="316053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07183" y="1131162"/>
            <a:ext cx="32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Crear pdf: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permite crear un archivo pdf con el C.V. de los candidatos seleccionados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517575" y="1969387"/>
            <a:ext cx="322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Volver: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vuelve a la página anterior 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17574" y="2564553"/>
            <a:ext cx="32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La tabla está paginada para poder visualizar los registros de cuatro en cuatro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507182" y="3392387"/>
            <a:ext cx="32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barra superior muestra la ruta de las páginas a las que hemos accedido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335981" y="3905812"/>
            <a:ext cx="155863" cy="31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3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16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Búsqueda de Candidatos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85" y="836943"/>
            <a:ext cx="7121484" cy="374897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044044" y="3847953"/>
            <a:ext cx="2684319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Al pulsar sobre el usuario de la tabla, se visualiza la descripción del C.V. del candidato con detalle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281552" y="4596359"/>
            <a:ext cx="14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17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60848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Búsqueda de Usuario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5" y="982365"/>
            <a:ext cx="8136883" cy="324638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974773" y="3896492"/>
            <a:ext cx="2649683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La búsqueda de un usuario es mucho más rápida para la base de datos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983576" y="4398930"/>
            <a:ext cx="17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50009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18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4" name="Google Shape;125;p17"/>
          <p:cNvSpPr txBox="1">
            <a:spLocks/>
          </p:cNvSpPr>
          <p:nvPr/>
        </p:nvSpPr>
        <p:spPr>
          <a:xfrm>
            <a:off x="1144891" y="289240"/>
            <a:ext cx="7235005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Menú principal – Enviar Candidatos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404154" y="4128764"/>
            <a:ext cx="17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52" y="816110"/>
            <a:ext cx="2202911" cy="400971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752003" y="1022120"/>
            <a:ext cx="39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Destinatario: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dirección de correo electrónico de la empresa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762395" y="1766826"/>
            <a:ext cx="39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</a:rPr>
              <a:t>Asunto: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con la fecha de presentación de la oferta de trabajo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762394" y="2590594"/>
            <a:ext cx="394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El botón </a:t>
            </a:r>
            <a:r>
              <a:rPr lang="es-ES" sz="1600" i="1" dirty="0" smtClean="0">
                <a:solidFill>
                  <a:schemeClr val="accent1">
                    <a:lumMod val="50000"/>
                  </a:schemeClr>
                </a:solidFill>
              </a:rPr>
              <a:t>Adjuntar archivos,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 permite adjuntar los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</a:rPr>
              <a:t>pdfs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 generados con los </a:t>
            </a:r>
            <a:r>
              <a:rPr lang="es-ES" sz="1600" dirty="0" err="1" smtClean="0">
                <a:solidFill>
                  <a:schemeClr val="accent1">
                    <a:lumMod val="50000"/>
                  </a:schemeClr>
                </a:solidFill>
              </a:rPr>
              <a:t>C.V.s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 de los candidatos</a:t>
            </a:r>
            <a:endParaRPr lang="es-ES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752002" y="3615857"/>
            <a:ext cx="394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El botón </a:t>
            </a:r>
            <a:r>
              <a:rPr lang="es-ES" sz="1600" i="1" dirty="0" smtClean="0">
                <a:solidFill>
                  <a:schemeClr val="accent1">
                    <a:lumMod val="50000"/>
                  </a:schemeClr>
                </a:solidFill>
              </a:rPr>
              <a:t>Enviar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 manda el correo electrónico  y el botón </a:t>
            </a:r>
            <a:r>
              <a:rPr lang="es-ES" sz="1600" i="1" dirty="0" smtClean="0">
                <a:solidFill>
                  <a:schemeClr val="accent1">
                    <a:lumMod val="50000"/>
                  </a:schemeClr>
                </a:solidFill>
              </a:rPr>
              <a:t>Volver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</a:rPr>
              <a:t> lleva a la página anterior</a:t>
            </a:r>
            <a:endParaRPr lang="es-E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8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airplan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 idx="4294967295"/>
          </p:nvPr>
        </p:nvSpPr>
        <p:spPr>
          <a:xfrm>
            <a:off x="994592" y="289240"/>
            <a:ext cx="7307741" cy="5268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A800"/>
                </a:solidFill>
              </a:rPr>
              <a:t>Formulario de bolsa de trabajo para la Empresa</a:t>
            </a:r>
            <a:endParaRPr sz="2400" dirty="0">
              <a:solidFill>
                <a:srgbClr val="FFA8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7" y="826501"/>
            <a:ext cx="7533409" cy="415164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493457" y="3874645"/>
            <a:ext cx="351546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La empresa podrá enviar una oferta de trabajo a través de este formulario, indicando el puesto a cubrir y la titulación necesaria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198426" y="4623954"/>
            <a:ext cx="197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14:flythroug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6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49275" cy="536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t>2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47812" y="305742"/>
            <a:ext cx="1625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FFFFFF"/>
                </a:solidFill>
                <a:latin typeface="Merriweather"/>
              </a:rPr>
              <a:t>Créditos</a:t>
            </a:r>
            <a:endParaRPr lang="es-ES" sz="2400" dirty="0">
              <a:latin typeface="Merriweather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05489"/>
            <a:ext cx="1847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sz="1000"/>
          </a:p>
        </p:txBody>
      </p:sp>
      <p:pic>
        <p:nvPicPr>
          <p:cNvPr id="1025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729952"/>
            <a:ext cx="847725" cy="295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596198" y="1173288"/>
            <a:ext cx="5329593" cy="1731559"/>
          </a:xfrm>
        </p:spPr>
        <p:txBody>
          <a:bodyPr/>
          <a:lstStyle/>
          <a:p>
            <a:r>
              <a:rPr lang="es-ES_tradnl" altLang="es-ES" sz="2000" b="0" dirty="0">
                <a:solidFill>
                  <a:schemeClr val="bg1"/>
                </a:solidFill>
                <a:latin typeface="Open Sans"/>
                <a:ea typeface="MS Mincho" panose="02020609040205080304" pitchFamily="49" charset="-128"/>
                <a:cs typeface="Arial" panose="020B0604020202020204" pitchFamily="34" charset="0"/>
              </a:rPr>
              <a:t>Esta obra está sujeta a una licencia de Reconocimiento-</a:t>
            </a:r>
            <a:r>
              <a:rPr lang="es-ES_tradnl" altLang="es-ES" sz="2000" b="0" dirty="0" err="1">
                <a:solidFill>
                  <a:schemeClr val="bg1"/>
                </a:solidFill>
                <a:latin typeface="Open Sans"/>
                <a:ea typeface="MS Mincho" panose="02020609040205080304" pitchFamily="49" charset="-128"/>
                <a:cs typeface="Arial" panose="020B0604020202020204" pitchFamily="34" charset="0"/>
              </a:rPr>
              <a:t>NoComercial</a:t>
            </a:r>
            <a:r>
              <a:rPr lang="es-ES_tradnl" altLang="es-ES" sz="2000" b="0" dirty="0">
                <a:solidFill>
                  <a:schemeClr val="bg1"/>
                </a:solidFill>
                <a:latin typeface="Open Sans"/>
                <a:ea typeface="MS Mincho" panose="02020609040205080304" pitchFamily="49" charset="-128"/>
                <a:cs typeface="Arial" panose="020B0604020202020204" pitchFamily="34" charset="0"/>
              </a:rPr>
              <a:t>-</a:t>
            </a:r>
            <a:r>
              <a:rPr lang="es-ES_tradnl" altLang="es-ES" sz="2000" b="0" dirty="0" err="1">
                <a:solidFill>
                  <a:schemeClr val="bg1"/>
                </a:solidFill>
                <a:latin typeface="Open Sans"/>
                <a:ea typeface="MS Mincho" panose="02020609040205080304" pitchFamily="49" charset="-128"/>
                <a:cs typeface="Arial" panose="020B0604020202020204" pitchFamily="34" charset="0"/>
              </a:rPr>
              <a:t>SinObraDerivada</a:t>
            </a:r>
            <a:r>
              <a:rPr lang="es-ES_tradnl" altLang="es-ES" sz="2000" b="0" dirty="0">
                <a:solidFill>
                  <a:schemeClr val="bg1"/>
                </a:solidFill>
                <a:latin typeface="Open Sans"/>
                <a:ea typeface="MS Mincho" panose="02020609040205080304" pitchFamily="49" charset="-128"/>
                <a:cs typeface="Arial" panose="020B0604020202020204" pitchFamily="34" charset="0"/>
              </a:rPr>
              <a:t> (</a:t>
            </a:r>
            <a:r>
              <a:rPr lang="es-ES_tradnl" altLang="es-ES" sz="2000" b="0" dirty="0" err="1">
                <a:solidFill>
                  <a:schemeClr val="bg1"/>
                </a:solidFill>
                <a:latin typeface="Open Sans"/>
                <a:ea typeface="MS Mincho" panose="02020609040205080304" pitchFamily="49" charset="-128"/>
                <a:cs typeface="Arial" panose="020B0604020202020204" pitchFamily="34" charset="0"/>
              </a:rPr>
              <a:t>by-nc-nd</a:t>
            </a:r>
            <a:r>
              <a:rPr lang="es-ES_tradnl" altLang="es-ES" sz="2000" b="0" dirty="0">
                <a:solidFill>
                  <a:schemeClr val="bg1"/>
                </a:solidFill>
                <a:latin typeface="Open Sans"/>
                <a:ea typeface="MS Mincho" panose="02020609040205080304" pitchFamily="49" charset="-128"/>
                <a:cs typeface="Arial" panose="020B0604020202020204" pitchFamily="34" charset="0"/>
              </a:rPr>
              <a:t>): No se permite un uso comercial de la obra ni la generación de obras derivadas</a:t>
            </a:r>
            <a:endParaRPr lang="es-ES" sz="20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53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1000">
        <p15:prstTrans prst="prestig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5;p17"/>
          <p:cNvSpPr txBox="1">
            <a:spLocks/>
          </p:cNvSpPr>
          <p:nvPr/>
        </p:nvSpPr>
        <p:spPr>
          <a:xfrm>
            <a:off x="4946190" y="505292"/>
            <a:ext cx="3838434" cy="52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</a:rPr>
              <a:t>Conclusiones</a:t>
            </a:r>
            <a:endParaRPr 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Google Shape;146;p20"/>
          <p:cNvSpPr txBox="1">
            <a:spLocks/>
          </p:cNvSpPr>
          <p:nvPr/>
        </p:nvSpPr>
        <p:spPr>
          <a:xfrm>
            <a:off x="4667730" y="1362200"/>
            <a:ext cx="4395355" cy="138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2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2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s-ES" dirty="0"/>
              <a:t>El diseño de la aplicación web es </a:t>
            </a:r>
            <a:r>
              <a:rPr lang="es-ES" dirty="0" smtClean="0"/>
              <a:t>responsive. Se puede visualizar y navegar desde cualquier tipo de pantalla de dispositivo.</a:t>
            </a:r>
            <a:endParaRPr lang="es-ES" dirty="0"/>
          </a:p>
        </p:txBody>
      </p:sp>
      <p:sp>
        <p:nvSpPr>
          <p:cNvPr id="13" name="Google Shape;146;p20"/>
          <p:cNvSpPr txBox="1">
            <a:spLocks/>
          </p:cNvSpPr>
          <p:nvPr/>
        </p:nvSpPr>
        <p:spPr>
          <a:xfrm>
            <a:off x="4667730" y="2549147"/>
            <a:ext cx="4395355" cy="108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2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2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s-ES" dirty="0" smtClean="0"/>
              <a:t>La aplicación </a:t>
            </a:r>
            <a:r>
              <a:rPr lang="es-ES" dirty="0"/>
              <a:t>web es </a:t>
            </a:r>
            <a:r>
              <a:rPr lang="es-ES" dirty="0" smtClean="0"/>
              <a:t>accesible por cualquier persona con alguna discapacidad.</a:t>
            </a:r>
            <a:endParaRPr lang="es-ES" dirty="0"/>
          </a:p>
        </p:txBody>
      </p:sp>
      <p:sp>
        <p:nvSpPr>
          <p:cNvPr id="14" name="Google Shape;146;p20"/>
          <p:cNvSpPr txBox="1">
            <a:spLocks/>
          </p:cNvSpPr>
          <p:nvPr/>
        </p:nvSpPr>
        <p:spPr>
          <a:xfrm>
            <a:off x="4679843" y="3411905"/>
            <a:ext cx="4395355" cy="162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2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2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s-ES" dirty="0" smtClean="0"/>
              <a:t>El prototipo de alta fidelidad queda preparado para que añadiendo código a los botones y una base de datos, la aplicación quede lista para producción</a:t>
            </a:r>
            <a:endParaRPr lang="es-ES" dirty="0"/>
          </a:p>
        </p:txBody>
      </p:sp>
      <p:grpSp>
        <p:nvGrpSpPr>
          <p:cNvPr id="15" name="Google Shape;147;p20"/>
          <p:cNvGrpSpPr/>
          <p:nvPr/>
        </p:nvGrpSpPr>
        <p:grpSpPr>
          <a:xfrm>
            <a:off x="1035052" y="2053165"/>
            <a:ext cx="2529937" cy="1037170"/>
            <a:chOff x="1263652" y="1992418"/>
            <a:chExt cx="2529937" cy="1037170"/>
          </a:xfrm>
        </p:grpSpPr>
        <p:sp>
          <p:nvSpPr>
            <p:cNvPr id="16" name="Google Shape;148;p20"/>
            <p:cNvSpPr/>
            <p:nvPr/>
          </p:nvSpPr>
          <p:spPr>
            <a:xfrm>
              <a:off x="1263652" y="2315755"/>
              <a:ext cx="556154" cy="713832"/>
            </a:xfrm>
            <a:custGeom>
              <a:avLst/>
              <a:gdLst/>
              <a:ahLst/>
              <a:cxnLst/>
              <a:rect l="l" t="t" r="r" b="b"/>
              <a:pathLst>
                <a:path w="15978" h="20508" fill="none" extrusionOk="0">
                  <a:moveTo>
                    <a:pt x="15977" y="1292"/>
                  </a:moveTo>
                  <a:lnTo>
                    <a:pt x="15977" y="19217"/>
                  </a:lnTo>
                  <a:lnTo>
                    <a:pt x="15977" y="19217"/>
                  </a:lnTo>
                  <a:lnTo>
                    <a:pt x="15953" y="19485"/>
                  </a:lnTo>
                  <a:lnTo>
                    <a:pt x="15880" y="19728"/>
                  </a:lnTo>
                  <a:lnTo>
                    <a:pt x="15758" y="19948"/>
                  </a:lnTo>
                  <a:lnTo>
                    <a:pt x="15612" y="20142"/>
                  </a:lnTo>
                  <a:lnTo>
                    <a:pt x="15417" y="20289"/>
                  </a:lnTo>
                  <a:lnTo>
                    <a:pt x="15198" y="20410"/>
                  </a:lnTo>
                  <a:lnTo>
                    <a:pt x="14955" y="20483"/>
                  </a:lnTo>
                  <a:lnTo>
                    <a:pt x="14711" y="20508"/>
                  </a:lnTo>
                  <a:lnTo>
                    <a:pt x="1267" y="20508"/>
                  </a:lnTo>
                  <a:lnTo>
                    <a:pt x="1267" y="20508"/>
                  </a:lnTo>
                  <a:lnTo>
                    <a:pt x="1023" y="20483"/>
                  </a:lnTo>
                  <a:lnTo>
                    <a:pt x="780" y="20410"/>
                  </a:lnTo>
                  <a:lnTo>
                    <a:pt x="561" y="20289"/>
                  </a:lnTo>
                  <a:lnTo>
                    <a:pt x="366" y="20142"/>
                  </a:lnTo>
                  <a:lnTo>
                    <a:pt x="220" y="19948"/>
                  </a:lnTo>
                  <a:lnTo>
                    <a:pt x="98" y="19728"/>
                  </a:lnTo>
                  <a:lnTo>
                    <a:pt x="25" y="19485"/>
                  </a:lnTo>
                  <a:lnTo>
                    <a:pt x="1" y="19217"/>
                  </a:lnTo>
                  <a:lnTo>
                    <a:pt x="1" y="1292"/>
                  </a:lnTo>
                  <a:lnTo>
                    <a:pt x="1" y="1292"/>
                  </a:lnTo>
                  <a:lnTo>
                    <a:pt x="25" y="1024"/>
                  </a:lnTo>
                  <a:lnTo>
                    <a:pt x="98" y="780"/>
                  </a:lnTo>
                  <a:lnTo>
                    <a:pt x="220" y="561"/>
                  </a:lnTo>
                  <a:lnTo>
                    <a:pt x="366" y="366"/>
                  </a:lnTo>
                  <a:lnTo>
                    <a:pt x="561" y="220"/>
                  </a:lnTo>
                  <a:lnTo>
                    <a:pt x="780" y="98"/>
                  </a:lnTo>
                  <a:lnTo>
                    <a:pt x="1023" y="25"/>
                  </a:lnTo>
                  <a:lnTo>
                    <a:pt x="1267" y="1"/>
                  </a:lnTo>
                  <a:lnTo>
                    <a:pt x="14711" y="1"/>
                  </a:lnTo>
                  <a:lnTo>
                    <a:pt x="14711" y="1"/>
                  </a:lnTo>
                  <a:lnTo>
                    <a:pt x="14955" y="25"/>
                  </a:lnTo>
                  <a:lnTo>
                    <a:pt x="15198" y="98"/>
                  </a:lnTo>
                  <a:lnTo>
                    <a:pt x="15417" y="220"/>
                  </a:lnTo>
                  <a:lnTo>
                    <a:pt x="15612" y="366"/>
                  </a:lnTo>
                  <a:lnTo>
                    <a:pt x="15758" y="561"/>
                  </a:lnTo>
                  <a:lnTo>
                    <a:pt x="15880" y="780"/>
                  </a:lnTo>
                  <a:lnTo>
                    <a:pt x="15953" y="1024"/>
                  </a:lnTo>
                  <a:lnTo>
                    <a:pt x="15977" y="1292"/>
                  </a:lnTo>
                  <a:lnTo>
                    <a:pt x="15977" y="1292"/>
                  </a:lnTo>
                  <a:close/>
                  <a:moveTo>
                    <a:pt x="7989" y="19899"/>
                  </a:moveTo>
                  <a:lnTo>
                    <a:pt x="7989" y="19899"/>
                  </a:lnTo>
                  <a:lnTo>
                    <a:pt x="8159" y="19875"/>
                  </a:lnTo>
                  <a:lnTo>
                    <a:pt x="8306" y="19826"/>
                  </a:lnTo>
                  <a:lnTo>
                    <a:pt x="8452" y="19753"/>
                  </a:lnTo>
                  <a:lnTo>
                    <a:pt x="8574" y="19655"/>
                  </a:lnTo>
                  <a:lnTo>
                    <a:pt x="8671" y="19534"/>
                  </a:lnTo>
                  <a:lnTo>
                    <a:pt x="8744" y="19387"/>
                  </a:lnTo>
                  <a:lnTo>
                    <a:pt x="8793" y="19241"/>
                  </a:lnTo>
                  <a:lnTo>
                    <a:pt x="8817" y="19071"/>
                  </a:lnTo>
                  <a:lnTo>
                    <a:pt x="8817" y="19071"/>
                  </a:lnTo>
                  <a:lnTo>
                    <a:pt x="8793" y="18900"/>
                  </a:lnTo>
                  <a:lnTo>
                    <a:pt x="8744" y="18754"/>
                  </a:lnTo>
                  <a:lnTo>
                    <a:pt x="8671" y="18608"/>
                  </a:lnTo>
                  <a:lnTo>
                    <a:pt x="8574" y="18486"/>
                  </a:lnTo>
                  <a:lnTo>
                    <a:pt x="8452" y="18389"/>
                  </a:lnTo>
                  <a:lnTo>
                    <a:pt x="8306" y="18316"/>
                  </a:lnTo>
                  <a:lnTo>
                    <a:pt x="8159" y="18267"/>
                  </a:lnTo>
                  <a:lnTo>
                    <a:pt x="7989" y="18243"/>
                  </a:lnTo>
                  <a:lnTo>
                    <a:pt x="7989" y="18243"/>
                  </a:lnTo>
                  <a:lnTo>
                    <a:pt x="7819" y="18267"/>
                  </a:lnTo>
                  <a:lnTo>
                    <a:pt x="7672" y="18316"/>
                  </a:lnTo>
                  <a:lnTo>
                    <a:pt x="7526" y="18389"/>
                  </a:lnTo>
                  <a:lnTo>
                    <a:pt x="7404" y="18486"/>
                  </a:lnTo>
                  <a:lnTo>
                    <a:pt x="7307" y="18608"/>
                  </a:lnTo>
                  <a:lnTo>
                    <a:pt x="7234" y="18754"/>
                  </a:lnTo>
                  <a:lnTo>
                    <a:pt x="7185" y="18900"/>
                  </a:lnTo>
                  <a:lnTo>
                    <a:pt x="7161" y="19071"/>
                  </a:lnTo>
                  <a:lnTo>
                    <a:pt x="7161" y="19071"/>
                  </a:lnTo>
                  <a:lnTo>
                    <a:pt x="7185" y="19241"/>
                  </a:lnTo>
                  <a:lnTo>
                    <a:pt x="7234" y="19387"/>
                  </a:lnTo>
                  <a:lnTo>
                    <a:pt x="7307" y="19534"/>
                  </a:lnTo>
                  <a:lnTo>
                    <a:pt x="7404" y="19655"/>
                  </a:lnTo>
                  <a:lnTo>
                    <a:pt x="7526" y="19753"/>
                  </a:lnTo>
                  <a:lnTo>
                    <a:pt x="7672" y="19826"/>
                  </a:lnTo>
                  <a:lnTo>
                    <a:pt x="7819" y="19875"/>
                  </a:lnTo>
                  <a:lnTo>
                    <a:pt x="7989" y="19899"/>
                  </a:lnTo>
                  <a:lnTo>
                    <a:pt x="7989" y="19899"/>
                  </a:lnTo>
                  <a:close/>
                  <a:moveTo>
                    <a:pt x="14394" y="1584"/>
                  </a:moveTo>
                  <a:lnTo>
                    <a:pt x="1584" y="1584"/>
                  </a:lnTo>
                  <a:lnTo>
                    <a:pt x="1584" y="17634"/>
                  </a:lnTo>
                  <a:lnTo>
                    <a:pt x="14394" y="17634"/>
                  </a:lnTo>
                  <a:lnTo>
                    <a:pt x="14394" y="1584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9;p20"/>
            <p:cNvSpPr/>
            <p:nvPr/>
          </p:nvSpPr>
          <p:spPr>
            <a:xfrm>
              <a:off x="2101178" y="2481972"/>
              <a:ext cx="316104" cy="547615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150;p20"/>
            <p:cNvGrpSpPr/>
            <p:nvPr/>
          </p:nvGrpSpPr>
          <p:grpSpPr>
            <a:xfrm>
              <a:off x="2698654" y="1992418"/>
              <a:ext cx="1094935" cy="1037170"/>
              <a:chOff x="2583100" y="2973775"/>
              <a:chExt cx="461550" cy="437200"/>
            </a:xfrm>
          </p:grpSpPr>
          <p:sp>
            <p:nvSpPr>
              <p:cNvPr id="19" name="Google Shape;151;p20"/>
              <p:cNvSpPr/>
              <p:nvPr/>
            </p:nvSpPr>
            <p:spPr>
              <a:xfrm>
                <a:off x="2701225" y="3315975"/>
                <a:ext cx="2253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3800" fill="none" extrusionOk="0">
                    <a:moveTo>
                      <a:pt x="2947" y="0"/>
                    </a:moveTo>
                    <a:lnTo>
                      <a:pt x="2947" y="2947"/>
                    </a:lnTo>
                    <a:lnTo>
                      <a:pt x="853" y="2947"/>
                    </a:lnTo>
                    <a:lnTo>
                      <a:pt x="853" y="2947"/>
                    </a:lnTo>
                    <a:lnTo>
                      <a:pt x="682" y="2947"/>
                    </a:lnTo>
                    <a:lnTo>
                      <a:pt x="512" y="2996"/>
                    </a:lnTo>
                    <a:lnTo>
                      <a:pt x="365" y="3093"/>
                    </a:lnTo>
                    <a:lnTo>
                      <a:pt x="244" y="3191"/>
                    </a:lnTo>
                    <a:lnTo>
                      <a:pt x="146" y="3313"/>
                    </a:lnTo>
                    <a:lnTo>
                      <a:pt x="49" y="3459"/>
                    </a:lnTo>
                    <a:lnTo>
                      <a:pt x="0" y="3629"/>
                    </a:lnTo>
                    <a:lnTo>
                      <a:pt x="0" y="3800"/>
                    </a:lnTo>
                    <a:lnTo>
                      <a:pt x="9011" y="3800"/>
                    </a:lnTo>
                    <a:lnTo>
                      <a:pt x="9011" y="3800"/>
                    </a:lnTo>
                    <a:lnTo>
                      <a:pt x="9011" y="3629"/>
                    </a:lnTo>
                    <a:lnTo>
                      <a:pt x="8963" y="3459"/>
                    </a:lnTo>
                    <a:lnTo>
                      <a:pt x="8865" y="3313"/>
                    </a:lnTo>
                    <a:lnTo>
                      <a:pt x="8768" y="3191"/>
                    </a:lnTo>
                    <a:lnTo>
                      <a:pt x="8646" y="3093"/>
                    </a:lnTo>
                    <a:lnTo>
                      <a:pt x="8500" y="2996"/>
                    </a:lnTo>
                    <a:lnTo>
                      <a:pt x="8330" y="2947"/>
                    </a:lnTo>
                    <a:lnTo>
                      <a:pt x="8159" y="2947"/>
                    </a:lnTo>
                    <a:lnTo>
                      <a:pt x="6065" y="2947"/>
                    </a:lnTo>
                    <a:lnTo>
                      <a:pt x="6065" y="0"/>
                    </a:lnTo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2;p20"/>
              <p:cNvSpPr/>
              <p:nvPr/>
            </p:nvSpPr>
            <p:spPr>
              <a:xfrm>
                <a:off x="2583100" y="2973775"/>
                <a:ext cx="461550" cy="336125"/>
              </a:xfrm>
              <a:custGeom>
                <a:avLst/>
                <a:gdLst/>
                <a:ahLst/>
                <a:cxnLst/>
                <a:rect l="l" t="t" r="r" b="b"/>
                <a:pathLst>
                  <a:path w="18462" h="13445" fill="none" extrusionOk="0">
                    <a:moveTo>
                      <a:pt x="17974" y="1"/>
                    </a:moveTo>
                    <a:lnTo>
                      <a:pt x="487" y="1"/>
                    </a:lnTo>
                    <a:lnTo>
                      <a:pt x="487" y="1"/>
                    </a:lnTo>
                    <a:lnTo>
                      <a:pt x="390" y="1"/>
                    </a:lnTo>
                    <a:lnTo>
                      <a:pt x="317" y="50"/>
                    </a:lnTo>
                    <a:lnTo>
                      <a:pt x="220" y="74"/>
                    </a:lnTo>
                    <a:lnTo>
                      <a:pt x="146" y="147"/>
                    </a:lnTo>
                    <a:lnTo>
                      <a:pt x="98" y="220"/>
                    </a:lnTo>
                    <a:lnTo>
                      <a:pt x="49" y="293"/>
                    </a:lnTo>
                    <a:lnTo>
                      <a:pt x="25" y="390"/>
                    </a:lnTo>
                    <a:lnTo>
                      <a:pt x="0" y="488"/>
                    </a:lnTo>
                    <a:lnTo>
                      <a:pt x="0" y="12958"/>
                    </a:lnTo>
                    <a:lnTo>
                      <a:pt x="0" y="12958"/>
                    </a:lnTo>
                    <a:lnTo>
                      <a:pt x="25" y="13055"/>
                    </a:lnTo>
                    <a:lnTo>
                      <a:pt x="49" y="13152"/>
                    </a:lnTo>
                    <a:lnTo>
                      <a:pt x="98" y="13226"/>
                    </a:lnTo>
                    <a:lnTo>
                      <a:pt x="146" y="13299"/>
                    </a:lnTo>
                    <a:lnTo>
                      <a:pt x="220" y="13372"/>
                    </a:lnTo>
                    <a:lnTo>
                      <a:pt x="317" y="13396"/>
                    </a:lnTo>
                    <a:lnTo>
                      <a:pt x="390" y="13445"/>
                    </a:lnTo>
                    <a:lnTo>
                      <a:pt x="487" y="13445"/>
                    </a:lnTo>
                    <a:lnTo>
                      <a:pt x="17974" y="13445"/>
                    </a:lnTo>
                    <a:lnTo>
                      <a:pt x="17974" y="13445"/>
                    </a:lnTo>
                    <a:lnTo>
                      <a:pt x="18072" y="13445"/>
                    </a:lnTo>
                    <a:lnTo>
                      <a:pt x="18145" y="13396"/>
                    </a:lnTo>
                    <a:lnTo>
                      <a:pt x="18242" y="13372"/>
                    </a:lnTo>
                    <a:lnTo>
                      <a:pt x="18315" y="13299"/>
                    </a:lnTo>
                    <a:lnTo>
                      <a:pt x="18364" y="13226"/>
                    </a:lnTo>
                    <a:lnTo>
                      <a:pt x="18413" y="13152"/>
                    </a:lnTo>
                    <a:lnTo>
                      <a:pt x="18437" y="13055"/>
                    </a:lnTo>
                    <a:lnTo>
                      <a:pt x="18461" y="12958"/>
                    </a:lnTo>
                    <a:lnTo>
                      <a:pt x="18461" y="488"/>
                    </a:lnTo>
                    <a:lnTo>
                      <a:pt x="18461" y="488"/>
                    </a:lnTo>
                    <a:lnTo>
                      <a:pt x="18437" y="390"/>
                    </a:lnTo>
                    <a:lnTo>
                      <a:pt x="18413" y="293"/>
                    </a:lnTo>
                    <a:lnTo>
                      <a:pt x="18364" y="220"/>
                    </a:lnTo>
                    <a:lnTo>
                      <a:pt x="18315" y="147"/>
                    </a:lnTo>
                    <a:lnTo>
                      <a:pt x="18242" y="74"/>
                    </a:lnTo>
                    <a:lnTo>
                      <a:pt x="18145" y="50"/>
                    </a:lnTo>
                    <a:lnTo>
                      <a:pt x="18072" y="1"/>
                    </a:lnTo>
                    <a:lnTo>
                      <a:pt x="17974" y="1"/>
                    </a:lnTo>
                    <a:lnTo>
                      <a:pt x="17974" y="1"/>
                    </a:lnTo>
                    <a:close/>
                    <a:moveTo>
                      <a:pt x="17000" y="11983"/>
                    </a:moveTo>
                    <a:lnTo>
                      <a:pt x="1462" y="11983"/>
                    </a:lnTo>
                    <a:lnTo>
                      <a:pt x="1462" y="1462"/>
                    </a:lnTo>
                    <a:lnTo>
                      <a:pt x="17000" y="1462"/>
                    </a:lnTo>
                    <a:lnTo>
                      <a:pt x="17000" y="11983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CuadroTexto 3"/>
          <p:cNvSpPr txBox="1"/>
          <p:nvPr/>
        </p:nvSpPr>
        <p:spPr>
          <a:xfrm>
            <a:off x="6317673" y="4664578"/>
            <a:ext cx="322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14:window dir="ver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 idx="4294967295"/>
          </p:nvPr>
        </p:nvSpPr>
        <p:spPr>
          <a:xfrm>
            <a:off x="1275150" y="517839"/>
            <a:ext cx="7060776" cy="7914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A800"/>
                </a:solidFill>
              </a:rPr>
              <a:t>Actualmente en las bolsas de trabajo de los Centros Educativos</a:t>
            </a:r>
            <a:endParaRPr sz="2400" dirty="0">
              <a:solidFill>
                <a:srgbClr val="FFA800"/>
              </a:solidFill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4294967295"/>
          </p:nvPr>
        </p:nvSpPr>
        <p:spPr>
          <a:xfrm>
            <a:off x="1264684" y="1327293"/>
            <a:ext cx="7060776" cy="1082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es-ES" sz="2000" b="1" dirty="0" smtClean="0">
                <a:solidFill>
                  <a:srgbClr val="FFFFFF"/>
                </a:solidFill>
              </a:rPr>
              <a:t>No existe una aplicación que administre la bolsa de trabajo</a:t>
            </a:r>
            <a:endParaRPr lang="es-ES" sz="2000" b="1" dirty="0">
              <a:solidFill>
                <a:srgbClr val="FFFFFF"/>
              </a:solidFill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Google Shape;126;p17"/>
          <p:cNvSpPr txBox="1">
            <a:spLocks/>
          </p:cNvSpPr>
          <p:nvPr/>
        </p:nvSpPr>
        <p:spPr>
          <a:xfrm>
            <a:off x="1264684" y="2410152"/>
            <a:ext cx="7060776" cy="84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285750" indent="-285750" algn="just">
              <a:lnSpc>
                <a:spcPct val="150000"/>
              </a:lnSpc>
            </a:pPr>
            <a:r>
              <a:rPr lang="es-ES" sz="2000" b="1" dirty="0" smtClean="0">
                <a:solidFill>
                  <a:srgbClr val="FFFFFF"/>
                </a:solidFill>
              </a:rPr>
              <a:t>Funcionan con correos electrónicos</a:t>
            </a:r>
            <a:endParaRPr lang="es-ES" sz="2000" b="1" dirty="0">
              <a:solidFill>
                <a:srgbClr val="FFFFFF"/>
              </a:solidFill>
            </a:endParaRPr>
          </a:p>
        </p:txBody>
      </p:sp>
      <p:sp>
        <p:nvSpPr>
          <p:cNvPr id="6" name="Google Shape;126;p17"/>
          <p:cNvSpPr txBox="1">
            <a:spLocks/>
          </p:cNvSpPr>
          <p:nvPr/>
        </p:nvSpPr>
        <p:spPr>
          <a:xfrm>
            <a:off x="1275150" y="2948336"/>
            <a:ext cx="7060776" cy="110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285750" indent="-285750" algn="just">
              <a:lnSpc>
                <a:spcPct val="150000"/>
              </a:lnSpc>
            </a:pPr>
            <a:r>
              <a:rPr lang="es-ES" sz="2000" b="1" dirty="0" smtClean="0">
                <a:solidFill>
                  <a:srgbClr val="FFFFFF"/>
                </a:solidFill>
              </a:rPr>
              <a:t>No se tiene noción del grado de inserción del alumnado a través de la bolsa de trabajo</a:t>
            </a:r>
            <a:endParaRPr lang="es-ES" sz="2000" b="1" dirty="0">
              <a:solidFill>
                <a:srgbClr val="FFFF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73535" y="3699165"/>
            <a:ext cx="249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/>
      <p:bldP spid="5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 idx="4294967295"/>
          </p:nvPr>
        </p:nvSpPr>
        <p:spPr>
          <a:xfrm>
            <a:off x="1275150" y="517840"/>
            <a:ext cx="7060776" cy="5268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A800"/>
                </a:solidFill>
              </a:rPr>
              <a:t>La nueva funcionalidad de “Bolsa de trabajo”</a:t>
            </a:r>
            <a:endParaRPr sz="2400" dirty="0">
              <a:solidFill>
                <a:srgbClr val="FFA800"/>
              </a:solidFill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4294967295"/>
          </p:nvPr>
        </p:nvSpPr>
        <p:spPr>
          <a:xfrm>
            <a:off x="1264684" y="984390"/>
            <a:ext cx="7060776" cy="1082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es-ES" sz="2000" b="1" dirty="0" smtClean="0">
                <a:solidFill>
                  <a:srgbClr val="FFFFFF"/>
                </a:solidFill>
              </a:rPr>
              <a:t>Permitirá a los alumnos actualizar su Currículum Vitae, a través de la web y desactivarse cuando no estén interesados.</a:t>
            </a:r>
            <a:endParaRPr lang="es-ES" sz="2000" b="1" dirty="0">
              <a:solidFill>
                <a:srgbClr val="FFFFFF"/>
              </a:solidFill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" name="Google Shape;126;p17"/>
          <p:cNvSpPr txBox="1">
            <a:spLocks/>
          </p:cNvSpPr>
          <p:nvPr/>
        </p:nvSpPr>
        <p:spPr>
          <a:xfrm>
            <a:off x="1264684" y="2266256"/>
            <a:ext cx="7060776" cy="84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42900" algn="just">
              <a:lnSpc>
                <a:spcPct val="150000"/>
              </a:lnSpc>
            </a:pPr>
            <a:r>
              <a:rPr lang="es-ES" sz="2000" b="1" dirty="0" smtClean="0">
                <a:solidFill>
                  <a:srgbClr val="FFFFFF"/>
                </a:solidFill>
              </a:rPr>
              <a:t>Los docentes encargados, podrán consultar las ofertas, realizar búsquedas y mandar candidatos, a través de la aplicación web</a:t>
            </a:r>
            <a:endParaRPr lang="es-ES" sz="2000" b="1" dirty="0">
              <a:solidFill>
                <a:srgbClr val="FFFFFF"/>
              </a:solidFill>
            </a:endParaRPr>
          </a:p>
        </p:txBody>
      </p:sp>
      <p:sp>
        <p:nvSpPr>
          <p:cNvPr id="6" name="Google Shape;126;p17"/>
          <p:cNvSpPr txBox="1">
            <a:spLocks/>
          </p:cNvSpPr>
          <p:nvPr/>
        </p:nvSpPr>
        <p:spPr>
          <a:xfrm>
            <a:off x="1264684" y="3546504"/>
            <a:ext cx="7060776" cy="110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42900" algn="just">
              <a:lnSpc>
                <a:spcPct val="150000"/>
              </a:lnSpc>
            </a:pPr>
            <a:r>
              <a:rPr lang="es-ES" sz="2000" b="1" dirty="0">
                <a:solidFill>
                  <a:srgbClr val="FFFFFF"/>
                </a:solidFill>
              </a:rPr>
              <a:t>Las empresas podrán rellenar un formulario con la oferta a cubrir con estudiantes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320144" y="4288582"/>
            <a:ext cx="34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build="p"/>
      <p:bldP spid="5" grpId="0"/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5;p17"/>
          <p:cNvSpPr txBox="1">
            <a:spLocks/>
          </p:cNvSpPr>
          <p:nvPr/>
        </p:nvSpPr>
        <p:spPr>
          <a:xfrm>
            <a:off x="332509" y="493007"/>
            <a:ext cx="1984663" cy="11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s-ES" sz="2400" dirty="0" smtClean="0">
                <a:solidFill>
                  <a:srgbClr val="FFA800"/>
                </a:solidFill>
              </a:rPr>
              <a:t>Diagrama de</a:t>
            </a:r>
          </a:p>
          <a:p>
            <a:pPr algn="ctr"/>
            <a:r>
              <a:rPr lang="es-ES" sz="2400" dirty="0" smtClean="0">
                <a:solidFill>
                  <a:srgbClr val="FFA800"/>
                </a:solidFill>
              </a:rPr>
              <a:t>navegación:</a:t>
            </a:r>
            <a:endParaRPr lang="es-ES" sz="2400" dirty="0">
              <a:solidFill>
                <a:srgbClr val="FFA8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62" y="493007"/>
            <a:ext cx="6238923" cy="42455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9567" y="3509412"/>
            <a:ext cx="205740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Estas son las opciones</a:t>
            </a:r>
          </a:p>
          <a:p>
            <a:r>
              <a:rPr lang="es-ES" sz="1600" dirty="0"/>
              <a:t>d</a:t>
            </a:r>
            <a:r>
              <a:rPr lang="es-ES" sz="1600" dirty="0" smtClean="0"/>
              <a:t>e navegación de la </a:t>
            </a:r>
          </a:p>
          <a:p>
            <a:r>
              <a:rPr lang="es-ES" sz="1600" dirty="0" smtClean="0"/>
              <a:t>aplicación</a:t>
            </a:r>
            <a:endParaRPr lang="es-ES" sz="1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288469" y="4260595"/>
            <a:ext cx="17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3200401" y="83125"/>
            <a:ext cx="187036" cy="405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bajo 6"/>
          <p:cNvSpPr/>
          <p:nvPr/>
        </p:nvSpPr>
        <p:spPr>
          <a:xfrm>
            <a:off x="5687880" y="83125"/>
            <a:ext cx="187036" cy="405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/>
          <p:cNvSpPr/>
          <p:nvPr/>
        </p:nvSpPr>
        <p:spPr>
          <a:xfrm>
            <a:off x="8175359" y="83125"/>
            <a:ext cx="187036" cy="405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ractur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xit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42" presetClass="exit" presetSubtype="0" fill="hold" grpId="0" nodeType="after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 idx="4294967295"/>
          </p:nvPr>
        </p:nvSpPr>
        <p:spPr>
          <a:xfrm>
            <a:off x="1243977" y="289240"/>
            <a:ext cx="7060776" cy="5268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A800"/>
                </a:solidFill>
              </a:rPr>
              <a:t>Diseño web de la página principal</a:t>
            </a:r>
            <a:endParaRPr sz="2400" dirty="0">
              <a:solidFill>
                <a:srgbClr val="FFA8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8" y="899237"/>
            <a:ext cx="8499878" cy="390230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1912" y="3651585"/>
            <a:ext cx="351546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Los menús “Alumnado” y “Profesorado” tendrán un control de acceso a la aplicación de “Bolsa de trabajo”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88112" y="4436917"/>
            <a:ext cx="221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6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 idx="4294967295"/>
          </p:nvPr>
        </p:nvSpPr>
        <p:spPr>
          <a:xfrm>
            <a:off x="1243977" y="289240"/>
            <a:ext cx="7060776" cy="5268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A800"/>
                </a:solidFill>
              </a:rPr>
              <a:t>Edición del Curriculum Vitae del estudiante</a:t>
            </a:r>
            <a:endParaRPr sz="2400" dirty="0">
              <a:solidFill>
                <a:srgbClr val="FFA8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88112" y="4436917"/>
            <a:ext cx="221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852054"/>
            <a:ext cx="8011391" cy="400569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431112" y="1708485"/>
            <a:ext cx="351546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El estudiante puede editar todos los datos, excepto su nombre y NIF o NIE, que es el usuario</a:t>
            </a:r>
          </a:p>
        </p:txBody>
      </p:sp>
    </p:spTree>
    <p:extLst>
      <p:ext uri="{BB962C8B-B14F-4D97-AF65-F5344CB8AC3E}">
        <p14:creationId xmlns:p14="http://schemas.microsoft.com/office/powerpoint/2010/main" val="269234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wind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 idx="4294967295"/>
          </p:nvPr>
        </p:nvSpPr>
        <p:spPr>
          <a:xfrm>
            <a:off x="1243977" y="289240"/>
            <a:ext cx="7060776" cy="5268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A800"/>
                </a:solidFill>
              </a:rPr>
              <a:t>Edición del Curriculum Vitae del estudiante</a:t>
            </a:r>
            <a:endParaRPr sz="2400" dirty="0">
              <a:solidFill>
                <a:srgbClr val="FFA8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24" y="837882"/>
            <a:ext cx="2667599" cy="39240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4" y="837882"/>
            <a:ext cx="4650310" cy="386834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317954" y="3684696"/>
            <a:ext cx="351546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El diseño </a:t>
            </a:r>
            <a:r>
              <a:rPr lang="es-ES" sz="1600" i="1" dirty="0" smtClean="0"/>
              <a:t>responsive</a:t>
            </a:r>
            <a:r>
              <a:rPr lang="es-ES" sz="1600" dirty="0" smtClean="0"/>
              <a:t>, permite ver correctamente la página web en una Tablet, tanto en horizontal como en vertical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3405" y="4442759"/>
            <a:ext cx="221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24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airplan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ctrTitle" idx="4294967295"/>
          </p:nvPr>
        </p:nvSpPr>
        <p:spPr>
          <a:xfrm>
            <a:off x="1243977" y="289240"/>
            <a:ext cx="7060776" cy="5268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FFA800"/>
                </a:solidFill>
              </a:rPr>
              <a:t>Edición del Curriculum Vitae del estudiante</a:t>
            </a:r>
            <a:endParaRPr sz="2400" dirty="0">
              <a:solidFill>
                <a:srgbClr val="FFA8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7" y="928227"/>
            <a:ext cx="3715448" cy="249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80" y="1672886"/>
            <a:ext cx="3818029" cy="25054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41" y="952179"/>
            <a:ext cx="3705412" cy="247027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31086" y="3885902"/>
            <a:ext cx="2047216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Visto con un móvil de pantalla pequeña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690067" y="3885902"/>
            <a:ext cx="2047216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El botón “+” permite añadir un nuevo campo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514891" y="3885901"/>
            <a:ext cx="2265425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El botón de la imagen del  disquete, guarda las modificaciones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204573" y="4390146"/>
            <a:ext cx="221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Emi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782</Words>
  <Application>Microsoft Office PowerPoint</Application>
  <PresentationFormat>Presentación en pantalla (16:9)</PresentationFormat>
  <Paragraphs>101</Paragraphs>
  <Slides>20</Slides>
  <Notes>20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MS Mincho</vt:lpstr>
      <vt:lpstr>Arial</vt:lpstr>
      <vt:lpstr>Arial-BoldMT</vt:lpstr>
      <vt:lpstr>ArialMT</vt:lpstr>
      <vt:lpstr>Merriweather</vt:lpstr>
      <vt:lpstr>Open Sans</vt:lpstr>
      <vt:lpstr>Wingdings</vt:lpstr>
      <vt:lpstr>Emilia template</vt:lpstr>
      <vt:lpstr>Bolsa de trabajo para un Centro Educativo</vt:lpstr>
      <vt:lpstr>Esta obra está sujeta a una licencia de Reconocimiento-NoComercial-SinObraDerivada (by-nc-nd): No se permite un uso comercial de la obra ni la generación de obras derivadas</vt:lpstr>
      <vt:lpstr>Actualmente en las bolsas de trabajo de los Centros Educativos</vt:lpstr>
      <vt:lpstr>La nueva funcionalidad de “Bolsa de trabajo”</vt:lpstr>
      <vt:lpstr>Presentación de PowerPoint</vt:lpstr>
      <vt:lpstr>Diseño web de la página principal</vt:lpstr>
      <vt:lpstr>Edición del Curriculum Vitae del estudiante</vt:lpstr>
      <vt:lpstr>Edición del Curriculum Vitae del estudiante</vt:lpstr>
      <vt:lpstr>Edición del Curriculum Vitae del estudiante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Formulario de bolsa de trabajo para la Empresa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Bolsa de trabajo para un Centro Educativo</dc:title>
  <dc:creator>Isabel</dc:creator>
  <cp:lastModifiedBy>Isabel</cp:lastModifiedBy>
  <cp:revision>89</cp:revision>
  <dcterms:modified xsi:type="dcterms:W3CDTF">2018-12-31T10:07:55Z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