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c66f174a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c66f174a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c4f7ec8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c4f7ec8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c66f174a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c66f174a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c66f174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c66f174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c66f174a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c66f174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c66f174a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4c66f174a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4c6ba77dfd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4c6ba77dfd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4c6ba77dfd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4c6ba77dfd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4c6ba77dfd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4c6ba77dfd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c6ba77dfd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4c6ba77dfd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4baf018f9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4baf018f9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c66f174a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4c66f174a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c6ba77dfd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c6ba77dfd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4c66f174a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4c66f174a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baf018f9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baf018f9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66f174a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66f174a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6ba77df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6ba77df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c6ba77d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c6ba77d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66f174a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66f174a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c66f174a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c66f174a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c66f174a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c66f174a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ight-gradient"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685800" y="0"/>
            <a:ext cx="7772400" cy="17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Ús d'algoritmes genètics per a la gestió de la ubicació i assignació de pacients d'una unitat d'hospitalització</a:t>
            </a:r>
            <a:endParaRPr sz="3000"/>
          </a:p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1757025" y="4049725"/>
            <a:ext cx="5230800" cy="9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Daniel Miró Pettican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TFG Primer semestre/2018-2019</a:t>
            </a:r>
            <a:endParaRPr sz="2000"/>
          </a:p>
        </p:txBody>
      </p:sp>
      <p:pic>
        <p:nvPicPr>
          <p:cNvPr id="36" name="Google Shape;3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64950"/>
            <a:ext cx="1757015" cy="127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elleria-Son-Espases-Medicina-Interna_ARAIMA20140912_0114_1.jpg" id="37" name="Google Shape;3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763" y="1768488"/>
            <a:ext cx="2819328" cy="187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Cerca d’assignacions: fitting</a:t>
            </a:r>
            <a:endParaRPr/>
          </a:p>
        </p:txBody>
      </p:sp>
      <p:sp>
        <p:nvSpPr>
          <p:cNvPr id="253" name="Google Shape;253;p17"/>
          <p:cNvSpPr txBox="1"/>
          <p:nvPr>
            <p:ph idx="1" type="body"/>
          </p:nvPr>
        </p:nvSpPr>
        <p:spPr>
          <a:xfrm>
            <a:off x="457200" y="1063375"/>
            <a:ext cx="82296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Quina configuració és millor?</a:t>
            </a: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1192800" y="1930500"/>
            <a:ext cx="6758400" cy="785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Valorar segons la càrrega i les distàncies</a:t>
            </a:r>
            <a:endParaRPr sz="2400"/>
          </a:p>
        </p:txBody>
      </p:sp>
      <p:pic>
        <p:nvPicPr>
          <p:cNvPr id="255" name="Google Shape;2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900" y="2851925"/>
            <a:ext cx="3184200" cy="21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Assignar pacients</a:t>
            </a:r>
            <a:endParaRPr/>
          </a:p>
        </p:txBody>
      </p:sp>
      <p:sp>
        <p:nvSpPr>
          <p:cNvPr id="261" name="Google Shape;261;p18"/>
          <p:cNvSpPr txBox="1"/>
          <p:nvPr>
            <p:ph idx="1" type="body"/>
          </p:nvPr>
        </p:nvSpPr>
        <p:spPr>
          <a:xfrm>
            <a:off x="457200" y="1200150"/>
            <a:ext cx="8229600" cy="11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Càrregues han de ser “les més iguals possibles”entre els professionals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18"/>
          <p:cNvGrpSpPr/>
          <p:nvPr/>
        </p:nvGrpSpPr>
        <p:grpSpPr>
          <a:xfrm>
            <a:off x="967950" y="2353650"/>
            <a:ext cx="2232600" cy="1970400"/>
            <a:chOff x="967950" y="2353650"/>
            <a:chExt cx="2232600" cy="1970400"/>
          </a:xfrm>
        </p:grpSpPr>
        <p:sp>
          <p:nvSpPr>
            <p:cNvPr id="263" name="Google Shape;263;p18"/>
            <p:cNvSpPr/>
            <p:nvPr/>
          </p:nvSpPr>
          <p:spPr>
            <a:xfrm>
              <a:off x="967950" y="2353650"/>
              <a:ext cx="2232600" cy="197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4" name="Google Shape;264;p18"/>
            <p:cNvGrpSpPr/>
            <p:nvPr/>
          </p:nvGrpSpPr>
          <p:grpSpPr>
            <a:xfrm>
              <a:off x="1080050" y="2450525"/>
              <a:ext cx="2011500" cy="1734525"/>
              <a:chOff x="1080050" y="2450525"/>
              <a:chExt cx="2011500" cy="1734525"/>
            </a:xfrm>
          </p:grpSpPr>
          <p:pic>
            <p:nvPicPr>
              <p:cNvPr id="265" name="Google Shape;265;p18"/>
              <p:cNvPicPr preferRelativeResize="0"/>
              <p:nvPr/>
            </p:nvPicPr>
            <p:blipFill rotWithShape="1">
              <a:blip r:embed="rId3">
                <a:alphaModFix/>
              </a:blip>
              <a:srcRect b="7398" l="0" r="0" t="0"/>
              <a:stretch/>
            </p:blipFill>
            <p:spPr>
              <a:xfrm>
                <a:off x="1499667" y="2949700"/>
                <a:ext cx="367661" cy="402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Google Shape;266;p18"/>
              <p:cNvPicPr preferRelativeResize="0"/>
              <p:nvPr/>
            </p:nvPicPr>
            <p:blipFill rotWithShape="1">
              <a:blip r:embed="rId3">
                <a:alphaModFix/>
              </a:blip>
              <a:srcRect b="7398" l="0" r="0" t="0"/>
              <a:stretch/>
            </p:blipFill>
            <p:spPr>
              <a:xfrm>
                <a:off x="2304267" y="2949700"/>
                <a:ext cx="367661" cy="402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7" name="Google Shape;267;p18"/>
              <p:cNvSpPr/>
              <p:nvPr/>
            </p:nvSpPr>
            <p:spPr>
              <a:xfrm>
                <a:off x="10800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5</a:t>
                </a:r>
                <a:endParaRPr/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>
                <a:off x="14823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2</a:t>
                </a: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18846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3</a:t>
                </a:r>
                <a:endParaRPr/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>
                <a:off x="22869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3</a:t>
                </a:r>
                <a:endParaRPr/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>
                <a:off x="26892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7</a:t>
                </a:r>
                <a:endParaRPr/>
              </a:p>
            </p:txBody>
          </p:sp>
          <p:cxnSp>
            <p:nvCxnSpPr>
              <p:cNvPr id="272" name="Google Shape;272;p18"/>
              <p:cNvCxnSpPr>
                <a:endCxn id="267" idx="0"/>
              </p:cNvCxnSpPr>
              <p:nvPr/>
            </p:nvCxnSpPr>
            <p:spPr>
              <a:xfrm flipH="1">
                <a:off x="1281200" y="335195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73" name="Google Shape;273;p18"/>
              <p:cNvCxnSpPr>
                <a:stCxn id="265" idx="2"/>
                <a:endCxn id="268" idx="0"/>
              </p:cNvCxnSpPr>
              <p:nvPr/>
            </p:nvCxnSpPr>
            <p:spPr>
              <a:xfrm>
                <a:off x="1683498" y="3352000"/>
                <a:ext cx="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74" name="Google Shape;274;p18"/>
              <p:cNvCxnSpPr>
                <a:stCxn id="266" idx="2"/>
                <a:endCxn id="269" idx="0"/>
              </p:cNvCxnSpPr>
              <p:nvPr/>
            </p:nvCxnSpPr>
            <p:spPr>
              <a:xfrm flipH="1">
                <a:off x="2085798" y="335200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75" name="Google Shape;275;p18"/>
              <p:cNvCxnSpPr>
                <a:stCxn id="266" idx="2"/>
                <a:endCxn id="270" idx="0"/>
              </p:cNvCxnSpPr>
              <p:nvPr/>
            </p:nvCxnSpPr>
            <p:spPr>
              <a:xfrm>
                <a:off x="2488098" y="3352000"/>
                <a:ext cx="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76" name="Google Shape;276;p18"/>
              <p:cNvCxnSpPr>
                <a:stCxn id="266" idx="2"/>
                <a:endCxn id="271" idx="0"/>
              </p:cNvCxnSpPr>
              <p:nvPr/>
            </p:nvCxnSpPr>
            <p:spPr>
              <a:xfrm>
                <a:off x="2488098" y="335200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77" name="Google Shape;277;p18"/>
              <p:cNvSpPr/>
              <p:nvPr/>
            </p:nvSpPr>
            <p:spPr>
              <a:xfrm>
                <a:off x="1482350" y="2450525"/>
                <a:ext cx="402300" cy="402300"/>
              </a:xfrm>
              <a:prstGeom prst="rect">
                <a:avLst/>
              </a:prstGeom>
              <a:solidFill>
                <a:srgbClr val="CFE2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7</a:t>
                </a:r>
                <a:endParaRPr/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2286950" y="2450525"/>
                <a:ext cx="402300" cy="402300"/>
              </a:xfrm>
              <a:prstGeom prst="rect">
                <a:avLst/>
              </a:prstGeom>
              <a:solidFill>
                <a:srgbClr val="CFE2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13</a:t>
                </a:r>
                <a:endParaRPr/>
              </a:p>
            </p:txBody>
          </p:sp>
        </p:grpSp>
      </p:grpSp>
      <p:grpSp>
        <p:nvGrpSpPr>
          <p:cNvPr id="279" name="Google Shape;279;p18"/>
          <p:cNvGrpSpPr/>
          <p:nvPr/>
        </p:nvGrpSpPr>
        <p:grpSpPr>
          <a:xfrm>
            <a:off x="3455700" y="2353650"/>
            <a:ext cx="2232600" cy="1970400"/>
            <a:chOff x="3455700" y="2353650"/>
            <a:chExt cx="2232600" cy="1970400"/>
          </a:xfrm>
        </p:grpSpPr>
        <p:grpSp>
          <p:nvGrpSpPr>
            <p:cNvPr id="280" name="Google Shape;280;p18"/>
            <p:cNvGrpSpPr/>
            <p:nvPr/>
          </p:nvGrpSpPr>
          <p:grpSpPr>
            <a:xfrm>
              <a:off x="3566250" y="2450525"/>
              <a:ext cx="2011500" cy="1734525"/>
              <a:chOff x="3566250" y="2450525"/>
              <a:chExt cx="2011500" cy="1734525"/>
            </a:xfrm>
          </p:grpSpPr>
          <p:pic>
            <p:nvPicPr>
              <p:cNvPr id="281" name="Google Shape;281;p18"/>
              <p:cNvPicPr preferRelativeResize="0"/>
              <p:nvPr/>
            </p:nvPicPr>
            <p:blipFill rotWithShape="1">
              <a:blip r:embed="rId3">
                <a:alphaModFix/>
              </a:blip>
              <a:srcRect b="7398" l="0" r="0" t="0"/>
              <a:stretch/>
            </p:blipFill>
            <p:spPr>
              <a:xfrm>
                <a:off x="3985867" y="2949700"/>
                <a:ext cx="367661" cy="402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2" name="Google Shape;282;p18"/>
              <p:cNvPicPr preferRelativeResize="0"/>
              <p:nvPr/>
            </p:nvPicPr>
            <p:blipFill rotWithShape="1">
              <a:blip r:embed="rId3">
                <a:alphaModFix/>
              </a:blip>
              <a:srcRect b="7398" l="0" r="0" t="0"/>
              <a:stretch/>
            </p:blipFill>
            <p:spPr>
              <a:xfrm>
                <a:off x="4790467" y="2949700"/>
                <a:ext cx="367661" cy="402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3" name="Google Shape;283;p18"/>
              <p:cNvSpPr/>
              <p:nvPr/>
            </p:nvSpPr>
            <p:spPr>
              <a:xfrm>
                <a:off x="35662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5</a:t>
                </a: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39685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2</a:t>
                </a:r>
                <a:endParaRPr/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43708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3</a:t>
                </a: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47731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3</a:t>
                </a: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51754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7</a:t>
                </a:r>
                <a:endParaRPr/>
              </a:p>
            </p:txBody>
          </p:sp>
          <p:cxnSp>
            <p:nvCxnSpPr>
              <p:cNvPr id="288" name="Google Shape;288;p18"/>
              <p:cNvCxnSpPr>
                <a:endCxn id="283" idx="0"/>
              </p:cNvCxnSpPr>
              <p:nvPr/>
            </p:nvCxnSpPr>
            <p:spPr>
              <a:xfrm flipH="1">
                <a:off x="3767400" y="335195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89" name="Google Shape;289;p18"/>
              <p:cNvCxnSpPr>
                <a:stCxn id="281" idx="2"/>
                <a:endCxn id="284" idx="0"/>
              </p:cNvCxnSpPr>
              <p:nvPr/>
            </p:nvCxnSpPr>
            <p:spPr>
              <a:xfrm>
                <a:off x="4169698" y="3352000"/>
                <a:ext cx="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90" name="Google Shape;290;p18"/>
              <p:cNvCxnSpPr>
                <a:stCxn id="281" idx="2"/>
                <a:endCxn id="285" idx="0"/>
              </p:cNvCxnSpPr>
              <p:nvPr/>
            </p:nvCxnSpPr>
            <p:spPr>
              <a:xfrm>
                <a:off x="4169698" y="335200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91" name="Google Shape;291;p18"/>
              <p:cNvCxnSpPr>
                <a:stCxn id="282" idx="2"/>
                <a:endCxn id="286" idx="0"/>
              </p:cNvCxnSpPr>
              <p:nvPr/>
            </p:nvCxnSpPr>
            <p:spPr>
              <a:xfrm>
                <a:off x="4974298" y="3352000"/>
                <a:ext cx="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292" name="Google Shape;292;p18"/>
              <p:cNvCxnSpPr>
                <a:stCxn id="282" idx="2"/>
                <a:endCxn id="287" idx="0"/>
              </p:cNvCxnSpPr>
              <p:nvPr/>
            </p:nvCxnSpPr>
            <p:spPr>
              <a:xfrm>
                <a:off x="4974298" y="335200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93" name="Google Shape;293;p18"/>
              <p:cNvSpPr/>
              <p:nvPr/>
            </p:nvSpPr>
            <p:spPr>
              <a:xfrm>
                <a:off x="3968550" y="2450525"/>
                <a:ext cx="402300" cy="402300"/>
              </a:xfrm>
              <a:prstGeom prst="rect">
                <a:avLst/>
              </a:prstGeom>
              <a:solidFill>
                <a:srgbClr val="CFE2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10</a:t>
                </a:r>
                <a:endParaRPr/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>
                <a:off x="4773150" y="2450525"/>
                <a:ext cx="402300" cy="402300"/>
              </a:xfrm>
              <a:prstGeom prst="rect">
                <a:avLst/>
              </a:prstGeom>
              <a:solidFill>
                <a:srgbClr val="CFE2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10</a:t>
                </a:r>
                <a:endParaRPr/>
              </a:p>
            </p:txBody>
          </p:sp>
        </p:grpSp>
        <p:sp>
          <p:nvSpPr>
            <p:cNvPr id="295" name="Google Shape;295;p18"/>
            <p:cNvSpPr/>
            <p:nvPr/>
          </p:nvSpPr>
          <p:spPr>
            <a:xfrm>
              <a:off x="3455700" y="2353650"/>
              <a:ext cx="2232600" cy="197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18"/>
          <p:cNvGrpSpPr/>
          <p:nvPr/>
        </p:nvGrpSpPr>
        <p:grpSpPr>
          <a:xfrm>
            <a:off x="5943450" y="2353650"/>
            <a:ext cx="2232600" cy="1970400"/>
            <a:chOff x="5943450" y="2353650"/>
            <a:chExt cx="2232600" cy="1970400"/>
          </a:xfrm>
        </p:grpSpPr>
        <p:grpSp>
          <p:nvGrpSpPr>
            <p:cNvPr id="297" name="Google Shape;297;p18"/>
            <p:cNvGrpSpPr/>
            <p:nvPr/>
          </p:nvGrpSpPr>
          <p:grpSpPr>
            <a:xfrm>
              <a:off x="6052450" y="2450525"/>
              <a:ext cx="2011500" cy="1734525"/>
              <a:chOff x="6052450" y="2450525"/>
              <a:chExt cx="2011500" cy="1734525"/>
            </a:xfrm>
          </p:grpSpPr>
          <p:pic>
            <p:nvPicPr>
              <p:cNvPr id="298" name="Google Shape;298;p18"/>
              <p:cNvPicPr preferRelativeResize="0"/>
              <p:nvPr/>
            </p:nvPicPr>
            <p:blipFill rotWithShape="1">
              <a:blip r:embed="rId3">
                <a:alphaModFix/>
              </a:blip>
              <a:srcRect b="7398" l="0" r="0" t="0"/>
              <a:stretch/>
            </p:blipFill>
            <p:spPr>
              <a:xfrm>
                <a:off x="6472067" y="2949700"/>
                <a:ext cx="367661" cy="402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8"/>
              <p:cNvPicPr preferRelativeResize="0"/>
              <p:nvPr/>
            </p:nvPicPr>
            <p:blipFill rotWithShape="1">
              <a:blip r:embed="rId3">
                <a:alphaModFix/>
              </a:blip>
              <a:srcRect b="7398" l="0" r="0" t="0"/>
              <a:stretch/>
            </p:blipFill>
            <p:spPr>
              <a:xfrm>
                <a:off x="7276667" y="2949700"/>
                <a:ext cx="367661" cy="402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0" name="Google Shape;300;p18"/>
              <p:cNvSpPr/>
              <p:nvPr/>
            </p:nvSpPr>
            <p:spPr>
              <a:xfrm>
                <a:off x="60524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5</a:t>
                </a:r>
                <a:endParaRPr/>
              </a:p>
            </p:txBody>
          </p:sp>
          <p:sp>
            <p:nvSpPr>
              <p:cNvPr id="301" name="Google Shape;301;p18"/>
              <p:cNvSpPr/>
              <p:nvPr/>
            </p:nvSpPr>
            <p:spPr>
              <a:xfrm>
                <a:off x="64547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2</a:t>
                </a:r>
                <a:endParaRPr/>
              </a:p>
            </p:txBody>
          </p:sp>
          <p:sp>
            <p:nvSpPr>
              <p:cNvPr id="302" name="Google Shape;302;p18"/>
              <p:cNvSpPr/>
              <p:nvPr/>
            </p:nvSpPr>
            <p:spPr>
              <a:xfrm>
                <a:off x="68570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3</a:t>
                </a:r>
                <a:endParaRPr/>
              </a:p>
            </p:txBody>
          </p:sp>
          <p:sp>
            <p:nvSpPr>
              <p:cNvPr id="303" name="Google Shape;303;p18"/>
              <p:cNvSpPr/>
              <p:nvPr/>
            </p:nvSpPr>
            <p:spPr>
              <a:xfrm>
                <a:off x="72593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3</a:t>
                </a:r>
                <a:endParaRPr/>
              </a:p>
            </p:txBody>
          </p:sp>
          <p:sp>
            <p:nvSpPr>
              <p:cNvPr id="304" name="Google Shape;304;p18"/>
              <p:cNvSpPr/>
              <p:nvPr/>
            </p:nvSpPr>
            <p:spPr>
              <a:xfrm>
                <a:off x="7661650" y="3782750"/>
                <a:ext cx="402300" cy="4023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7</a:t>
                </a:r>
                <a:endParaRPr/>
              </a:p>
            </p:txBody>
          </p:sp>
          <p:cxnSp>
            <p:nvCxnSpPr>
              <p:cNvPr id="305" name="Google Shape;305;p18"/>
              <p:cNvCxnSpPr>
                <a:endCxn id="300" idx="0"/>
              </p:cNvCxnSpPr>
              <p:nvPr/>
            </p:nvCxnSpPr>
            <p:spPr>
              <a:xfrm flipH="1">
                <a:off x="6253600" y="335195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06" name="Google Shape;306;p18"/>
              <p:cNvCxnSpPr>
                <a:stCxn id="298" idx="2"/>
                <a:endCxn id="303" idx="0"/>
              </p:cNvCxnSpPr>
              <p:nvPr/>
            </p:nvCxnSpPr>
            <p:spPr>
              <a:xfrm>
                <a:off x="6655898" y="3352000"/>
                <a:ext cx="8046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07" name="Google Shape;307;p18"/>
              <p:cNvCxnSpPr>
                <a:stCxn id="299" idx="2"/>
                <a:endCxn id="302" idx="0"/>
              </p:cNvCxnSpPr>
              <p:nvPr/>
            </p:nvCxnSpPr>
            <p:spPr>
              <a:xfrm flipH="1">
                <a:off x="7058198" y="335200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08" name="Google Shape;308;p18"/>
              <p:cNvCxnSpPr>
                <a:stCxn id="299" idx="2"/>
                <a:endCxn id="301" idx="0"/>
              </p:cNvCxnSpPr>
              <p:nvPr/>
            </p:nvCxnSpPr>
            <p:spPr>
              <a:xfrm flipH="1">
                <a:off x="6655898" y="3352000"/>
                <a:ext cx="8046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09" name="Google Shape;309;p18"/>
              <p:cNvCxnSpPr>
                <a:stCxn id="299" idx="2"/>
                <a:endCxn id="304" idx="0"/>
              </p:cNvCxnSpPr>
              <p:nvPr/>
            </p:nvCxnSpPr>
            <p:spPr>
              <a:xfrm>
                <a:off x="7460498" y="3352000"/>
                <a:ext cx="402300" cy="430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10" name="Google Shape;310;p18"/>
              <p:cNvSpPr/>
              <p:nvPr/>
            </p:nvSpPr>
            <p:spPr>
              <a:xfrm>
                <a:off x="6454750" y="2450525"/>
                <a:ext cx="402300" cy="402300"/>
              </a:xfrm>
              <a:prstGeom prst="rect">
                <a:avLst/>
              </a:prstGeom>
              <a:solidFill>
                <a:srgbClr val="CFE2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8</a:t>
                </a:r>
                <a:endParaRPr/>
              </a:p>
            </p:txBody>
          </p:sp>
          <p:sp>
            <p:nvSpPr>
              <p:cNvPr id="311" name="Google Shape;311;p18"/>
              <p:cNvSpPr/>
              <p:nvPr/>
            </p:nvSpPr>
            <p:spPr>
              <a:xfrm>
                <a:off x="7259350" y="2450525"/>
                <a:ext cx="402300" cy="402300"/>
              </a:xfrm>
              <a:prstGeom prst="rect">
                <a:avLst/>
              </a:prstGeom>
              <a:solidFill>
                <a:srgbClr val="CFE2F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12</a:t>
                </a:r>
                <a:endParaRPr/>
              </a:p>
            </p:txBody>
          </p:sp>
        </p:grpSp>
        <p:sp>
          <p:nvSpPr>
            <p:cNvPr id="312" name="Google Shape;312;p18"/>
            <p:cNvSpPr/>
            <p:nvPr/>
          </p:nvSpPr>
          <p:spPr>
            <a:xfrm>
              <a:off x="5943450" y="2353650"/>
              <a:ext cx="2232600" cy="197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/>
          <p:nvPr/>
        </p:nvSpPr>
        <p:spPr>
          <a:xfrm>
            <a:off x="967950" y="2353650"/>
            <a:ext cx="2232600" cy="197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Assignar pacients</a:t>
            </a:r>
            <a:endParaRPr/>
          </a:p>
        </p:txBody>
      </p:sp>
      <p:sp>
        <p:nvSpPr>
          <p:cNvPr id="319" name="Google Shape;319;p19"/>
          <p:cNvSpPr txBox="1"/>
          <p:nvPr>
            <p:ph idx="1" type="body"/>
          </p:nvPr>
        </p:nvSpPr>
        <p:spPr>
          <a:xfrm>
            <a:off x="457200" y="1200150"/>
            <a:ext cx="82296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Desviació estàndard com a mesura de la igualtat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0" name="Google Shape;320;p19"/>
          <p:cNvGrpSpPr/>
          <p:nvPr/>
        </p:nvGrpSpPr>
        <p:grpSpPr>
          <a:xfrm>
            <a:off x="1080050" y="2450525"/>
            <a:ext cx="2011500" cy="1734525"/>
            <a:chOff x="1080050" y="2450525"/>
            <a:chExt cx="2011500" cy="1734525"/>
          </a:xfrm>
        </p:grpSpPr>
        <p:pic>
          <p:nvPicPr>
            <p:cNvPr id="321" name="Google Shape;321;p19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1499667" y="2949700"/>
              <a:ext cx="367661" cy="40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9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2304267" y="2949700"/>
              <a:ext cx="367661" cy="40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9"/>
            <p:cNvSpPr/>
            <p:nvPr/>
          </p:nvSpPr>
          <p:spPr>
            <a:xfrm>
              <a:off x="10800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5</a:t>
              </a: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14823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2</a:t>
              </a: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18846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3</a:t>
              </a: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22869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3</a:t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6892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7</a:t>
              </a:r>
              <a:endParaRPr/>
            </a:p>
          </p:txBody>
        </p:sp>
        <p:cxnSp>
          <p:nvCxnSpPr>
            <p:cNvPr id="328" name="Google Shape;328;p19"/>
            <p:cNvCxnSpPr>
              <a:endCxn id="323" idx="0"/>
            </p:cNvCxnSpPr>
            <p:nvPr/>
          </p:nvCxnSpPr>
          <p:spPr>
            <a:xfrm flipH="1">
              <a:off x="1281200" y="335195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9" name="Google Shape;329;p19"/>
            <p:cNvCxnSpPr>
              <a:stCxn id="321" idx="2"/>
              <a:endCxn id="324" idx="0"/>
            </p:cNvCxnSpPr>
            <p:nvPr/>
          </p:nvCxnSpPr>
          <p:spPr>
            <a:xfrm>
              <a:off x="1683498" y="3352000"/>
              <a:ext cx="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0" name="Google Shape;330;p19"/>
            <p:cNvCxnSpPr>
              <a:stCxn id="322" idx="2"/>
              <a:endCxn id="325" idx="0"/>
            </p:cNvCxnSpPr>
            <p:nvPr/>
          </p:nvCxnSpPr>
          <p:spPr>
            <a:xfrm flipH="1">
              <a:off x="2085798" y="335200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1" name="Google Shape;331;p19"/>
            <p:cNvCxnSpPr>
              <a:stCxn id="322" idx="2"/>
              <a:endCxn id="326" idx="0"/>
            </p:cNvCxnSpPr>
            <p:nvPr/>
          </p:nvCxnSpPr>
          <p:spPr>
            <a:xfrm>
              <a:off x="2488098" y="3352000"/>
              <a:ext cx="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2" name="Google Shape;332;p19"/>
            <p:cNvCxnSpPr>
              <a:stCxn id="322" idx="2"/>
              <a:endCxn id="327" idx="0"/>
            </p:cNvCxnSpPr>
            <p:nvPr/>
          </p:nvCxnSpPr>
          <p:spPr>
            <a:xfrm>
              <a:off x="2488098" y="335200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33" name="Google Shape;333;p19"/>
            <p:cNvSpPr/>
            <p:nvPr/>
          </p:nvSpPr>
          <p:spPr>
            <a:xfrm>
              <a:off x="1482350" y="245052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7</a:t>
              </a: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286950" y="245052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13</a:t>
              </a:r>
              <a:endParaRPr/>
            </a:p>
          </p:txBody>
        </p:sp>
      </p:grpSp>
      <p:grpSp>
        <p:nvGrpSpPr>
          <p:cNvPr id="335" name="Google Shape;335;p19"/>
          <p:cNvGrpSpPr/>
          <p:nvPr/>
        </p:nvGrpSpPr>
        <p:grpSpPr>
          <a:xfrm>
            <a:off x="3566250" y="2450525"/>
            <a:ext cx="2011500" cy="1734525"/>
            <a:chOff x="3566250" y="2450525"/>
            <a:chExt cx="2011500" cy="1734525"/>
          </a:xfrm>
        </p:grpSpPr>
        <p:pic>
          <p:nvPicPr>
            <p:cNvPr id="336" name="Google Shape;336;p19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3985867" y="2949700"/>
              <a:ext cx="367661" cy="40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9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4790467" y="2949700"/>
              <a:ext cx="367661" cy="40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19"/>
            <p:cNvSpPr/>
            <p:nvPr/>
          </p:nvSpPr>
          <p:spPr>
            <a:xfrm>
              <a:off x="35662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5</a:t>
              </a: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39685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2</a:t>
              </a: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43708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3</a:t>
              </a: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47731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3</a:t>
              </a: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51754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7</a:t>
              </a:r>
              <a:endParaRPr/>
            </a:p>
          </p:txBody>
        </p:sp>
        <p:cxnSp>
          <p:nvCxnSpPr>
            <p:cNvPr id="343" name="Google Shape;343;p19"/>
            <p:cNvCxnSpPr>
              <a:endCxn id="338" idx="0"/>
            </p:cNvCxnSpPr>
            <p:nvPr/>
          </p:nvCxnSpPr>
          <p:spPr>
            <a:xfrm flipH="1">
              <a:off x="3767400" y="335195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4" name="Google Shape;344;p19"/>
            <p:cNvCxnSpPr>
              <a:stCxn id="336" idx="2"/>
              <a:endCxn id="339" idx="0"/>
            </p:cNvCxnSpPr>
            <p:nvPr/>
          </p:nvCxnSpPr>
          <p:spPr>
            <a:xfrm>
              <a:off x="4169698" y="3352000"/>
              <a:ext cx="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5" name="Google Shape;345;p19"/>
            <p:cNvCxnSpPr>
              <a:stCxn id="336" idx="2"/>
              <a:endCxn id="340" idx="0"/>
            </p:cNvCxnSpPr>
            <p:nvPr/>
          </p:nvCxnSpPr>
          <p:spPr>
            <a:xfrm>
              <a:off x="4169698" y="335200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6" name="Google Shape;346;p19"/>
            <p:cNvCxnSpPr>
              <a:stCxn id="337" idx="2"/>
              <a:endCxn id="341" idx="0"/>
            </p:cNvCxnSpPr>
            <p:nvPr/>
          </p:nvCxnSpPr>
          <p:spPr>
            <a:xfrm>
              <a:off x="4974298" y="3352000"/>
              <a:ext cx="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7" name="Google Shape;347;p19"/>
            <p:cNvCxnSpPr>
              <a:stCxn id="337" idx="2"/>
              <a:endCxn id="342" idx="0"/>
            </p:cNvCxnSpPr>
            <p:nvPr/>
          </p:nvCxnSpPr>
          <p:spPr>
            <a:xfrm>
              <a:off x="4974298" y="335200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48" name="Google Shape;348;p19"/>
            <p:cNvSpPr/>
            <p:nvPr/>
          </p:nvSpPr>
          <p:spPr>
            <a:xfrm>
              <a:off x="3968550" y="245052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10</a:t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4773150" y="245052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10</a:t>
              </a:r>
              <a:endParaRPr/>
            </a:p>
          </p:txBody>
        </p:sp>
      </p:grpSp>
      <p:grpSp>
        <p:nvGrpSpPr>
          <p:cNvPr id="350" name="Google Shape;350;p19"/>
          <p:cNvGrpSpPr/>
          <p:nvPr/>
        </p:nvGrpSpPr>
        <p:grpSpPr>
          <a:xfrm>
            <a:off x="6052450" y="2450525"/>
            <a:ext cx="2011500" cy="1734525"/>
            <a:chOff x="6052450" y="2450525"/>
            <a:chExt cx="2011500" cy="1734525"/>
          </a:xfrm>
        </p:grpSpPr>
        <p:pic>
          <p:nvPicPr>
            <p:cNvPr id="351" name="Google Shape;351;p19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6472067" y="2949700"/>
              <a:ext cx="367661" cy="40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9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7276667" y="2949700"/>
              <a:ext cx="367661" cy="40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19"/>
            <p:cNvSpPr/>
            <p:nvPr/>
          </p:nvSpPr>
          <p:spPr>
            <a:xfrm>
              <a:off x="60524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5</a:t>
              </a: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64547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2</a:t>
              </a: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68570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3</a:t>
              </a: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72593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3</a:t>
              </a: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7661650" y="37827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7</a:t>
              </a:r>
              <a:endParaRPr/>
            </a:p>
          </p:txBody>
        </p:sp>
        <p:cxnSp>
          <p:nvCxnSpPr>
            <p:cNvPr id="358" name="Google Shape;358;p19"/>
            <p:cNvCxnSpPr>
              <a:endCxn id="353" idx="0"/>
            </p:cNvCxnSpPr>
            <p:nvPr/>
          </p:nvCxnSpPr>
          <p:spPr>
            <a:xfrm flipH="1">
              <a:off x="6253600" y="335195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9" name="Google Shape;359;p19"/>
            <p:cNvCxnSpPr>
              <a:stCxn id="351" idx="2"/>
              <a:endCxn id="356" idx="0"/>
            </p:cNvCxnSpPr>
            <p:nvPr/>
          </p:nvCxnSpPr>
          <p:spPr>
            <a:xfrm>
              <a:off x="6655898" y="3352000"/>
              <a:ext cx="8046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0" name="Google Shape;360;p19"/>
            <p:cNvCxnSpPr>
              <a:stCxn id="352" idx="2"/>
              <a:endCxn id="355" idx="0"/>
            </p:cNvCxnSpPr>
            <p:nvPr/>
          </p:nvCxnSpPr>
          <p:spPr>
            <a:xfrm flipH="1">
              <a:off x="7058198" y="335200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1" name="Google Shape;361;p19"/>
            <p:cNvCxnSpPr>
              <a:stCxn id="352" idx="2"/>
              <a:endCxn id="354" idx="0"/>
            </p:cNvCxnSpPr>
            <p:nvPr/>
          </p:nvCxnSpPr>
          <p:spPr>
            <a:xfrm flipH="1">
              <a:off x="6655898" y="3352000"/>
              <a:ext cx="8046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2" name="Google Shape;362;p19"/>
            <p:cNvCxnSpPr>
              <a:stCxn id="352" idx="2"/>
              <a:endCxn id="357" idx="0"/>
            </p:cNvCxnSpPr>
            <p:nvPr/>
          </p:nvCxnSpPr>
          <p:spPr>
            <a:xfrm>
              <a:off x="7460498" y="3352000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63" name="Google Shape;363;p19"/>
            <p:cNvSpPr/>
            <p:nvPr/>
          </p:nvSpPr>
          <p:spPr>
            <a:xfrm>
              <a:off x="6454750" y="245052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8</a:t>
              </a: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7259350" y="245052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12</a:t>
              </a:r>
              <a:endParaRPr/>
            </a:p>
          </p:txBody>
        </p:sp>
      </p:grpSp>
      <p:sp>
        <p:nvSpPr>
          <p:cNvPr id="365" name="Google Shape;365;p19"/>
          <p:cNvSpPr/>
          <p:nvPr/>
        </p:nvSpPr>
        <p:spPr>
          <a:xfrm>
            <a:off x="1080050" y="4386625"/>
            <a:ext cx="2011500" cy="4023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σ = 3</a:t>
            </a:r>
            <a:endParaRPr/>
          </a:p>
        </p:txBody>
      </p:sp>
      <p:sp>
        <p:nvSpPr>
          <p:cNvPr id="366" name="Google Shape;366;p19"/>
          <p:cNvSpPr/>
          <p:nvPr/>
        </p:nvSpPr>
        <p:spPr>
          <a:xfrm>
            <a:off x="3566250" y="4386625"/>
            <a:ext cx="2011500" cy="402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σ = 0</a:t>
            </a:r>
            <a:endParaRPr/>
          </a:p>
        </p:txBody>
      </p:sp>
      <p:sp>
        <p:nvSpPr>
          <p:cNvPr id="367" name="Google Shape;367;p19"/>
          <p:cNvSpPr/>
          <p:nvPr/>
        </p:nvSpPr>
        <p:spPr>
          <a:xfrm>
            <a:off x="6052450" y="4386625"/>
            <a:ext cx="2011500" cy="4023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σ = 2</a:t>
            </a:r>
            <a:endParaRPr/>
          </a:p>
        </p:txBody>
      </p:sp>
      <p:sp>
        <p:nvSpPr>
          <p:cNvPr id="368" name="Google Shape;368;p19"/>
          <p:cNvSpPr/>
          <p:nvPr/>
        </p:nvSpPr>
        <p:spPr>
          <a:xfrm>
            <a:off x="3455700" y="2353650"/>
            <a:ext cx="2232600" cy="197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9"/>
          <p:cNvSpPr/>
          <p:nvPr/>
        </p:nvSpPr>
        <p:spPr>
          <a:xfrm>
            <a:off x="5943450" y="2353650"/>
            <a:ext cx="2232600" cy="197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/>
          <p:nvPr/>
        </p:nvSpPr>
        <p:spPr>
          <a:xfrm>
            <a:off x="642000" y="2411250"/>
            <a:ext cx="2449500" cy="191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3439625" y="2411250"/>
            <a:ext cx="2449500" cy="191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6237250" y="2411250"/>
            <a:ext cx="2449500" cy="191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Assignar pacients</a:t>
            </a:r>
            <a:endParaRPr/>
          </a:p>
        </p:txBody>
      </p:sp>
      <p:sp>
        <p:nvSpPr>
          <p:cNvPr id="378" name="Google Shape;378;p20"/>
          <p:cNvSpPr txBox="1"/>
          <p:nvPr>
            <p:ph idx="1" type="body"/>
          </p:nvPr>
        </p:nvSpPr>
        <p:spPr>
          <a:xfrm>
            <a:off x="457200" y="1200150"/>
            <a:ext cx="82296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Pacients assignats propers uns als altres</a:t>
            </a:r>
            <a:endParaRPr/>
          </a:p>
        </p:txBody>
      </p:sp>
      <p:pic>
        <p:nvPicPr>
          <p:cNvPr id="379" name="Google Shape;379;p20"/>
          <p:cNvPicPr preferRelativeResize="0"/>
          <p:nvPr/>
        </p:nvPicPr>
        <p:blipFill rotWithShape="1">
          <a:blip r:embed="rId3">
            <a:alphaModFix/>
          </a:blip>
          <a:srcRect b="7398" l="0" r="0" t="0"/>
          <a:stretch/>
        </p:blipFill>
        <p:spPr>
          <a:xfrm>
            <a:off x="1349155" y="2787225"/>
            <a:ext cx="367661" cy="4023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0" name="Google Shape;380;p20"/>
          <p:cNvPicPr preferRelativeResize="0"/>
          <p:nvPr/>
        </p:nvPicPr>
        <p:blipFill rotWithShape="1">
          <a:blip r:embed="rId3">
            <a:alphaModFix/>
          </a:blip>
          <a:srcRect b="7398" l="0" r="0" t="0"/>
          <a:stretch/>
        </p:blipFill>
        <p:spPr>
          <a:xfrm>
            <a:off x="2304267" y="3195300"/>
            <a:ext cx="367661" cy="4023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1" name="Google Shape;381;p20"/>
          <p:cNvSpPr/>
          <p:nvPr/>
        </p:nvSpPr>
        <p:spPr>
          <a:xfrm>
            <a:off x="642000" y="2591850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</a:t>
            </a: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642000" y="2994150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</a:t>
            </a: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1884650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</a:t>
            </a: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2286950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</a:t>
            </a: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2689250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</a:t>
            </a:r>
            <a:endParaRPr/>
          </a:p>
        </p:txBody>
      </p:sp>
      <p:cxnSp>
        <p:nvCxnSpPr>
          <p:cNvPr id="386" name="Google Shape;386;p20"/>
          <p:cNvCxnSpPr>
            <a:stCxn id="381" idx="3"/>
            <a:endCxn id="382" idx="3"/>
          </p:cNvCxnSpPr>
          <p:nvPr/>
        </p:nvCxnSpPr>
        <p:spPr>
          <a:xfrm>
            <a:off x="1044300" y="2793000"/>
            <a:ext cx="600" cy="402300"/>
          </a:xfrm>
          <a:prstGeom prst="curvedConnector3">
            <a:avLst>
              <a:gd fmla="val 39687500" name="adj1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20"/>
          <p:cNvCxnSpPr>
            <a:stCxn id="383" idx="0"/>
            <a:endCxn id="384" idx="0"/>
          </p:cNvCxnSpPr>
          <p:nvPr/>
        </p:nvCxnSpPr>
        <p:spPr>
          <a:xfrm flipH="1" rot="-5400000">
            <a:off x="2286650" y="3723225"/>
            <a:ext cx="600" cy="4023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20"/>
          <p:cNvCxnSpPr>
            <a:stCxn id="384" idx="0"/>
            <a:endCxn id="385" idx="0"/>
          </p:cNvCxnSpPr>
          <p:nvPr/>
        </p:nvCxnSpPr>
        <p:spPr>
          <a:xfrm flipH="1" rot="-5400000">
            <a:off x="2688950" y="3723225"/>
            <a:ext cx="600" cy="4023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 b="7398" l="0" r="0" t="0"/>
          <a:stretch/>
        </p:blipFill>
        <p:spPr>
          <a:xfrm>
            <a:off x="7177667" y="2490475"/>
            <a:ext cx="367661" cy="4023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0" name="Google Shape;390;p20"/>
          <p:cNvPicPr preferRelativeResize="0"/>
          <p:nvPr/>
        </p:nvPicPr>
        <p:blipFill rotWithShape="1">
          <a:blip r:embed="rId3">
            <a:alphaModFix/>
          </a:blip>
          <a:srcRect b="7398" l="0" r="0" t="0"/>
          <a:stretch/>
        </p:blipFill>
        <p:spPr>
          <a:xfrm>
            <a:off x="8047892" y="3195300"/>
            <a:ext cx="367661" cy="4023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1" name="Google Shape;391;p20"/>
          <p:cNvSpPr/>
          <p:nvPr/>
        </p:nvSpPr>
        <p:spPr>
          <a:xfrm>
            <a:off x="6237250" y="2591850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</a:t>
            </a: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6237250" y="2994150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</a:t>
            </a: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479900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</a:t>
            </a:r>
            <a:endParaRPr/>
          </a:p>
        </p:txBody>
      </p:sp>
      <p:sp>
        <p:nvSpPr>
          <p:cNvPr id="394" name="Google Shape;394;p20"/>
          <p:cNvSpPr/>
          <p:nvPr/>
        </p:nvSpPr>
        <p:spPr>
          <a:xfrm>
            <a:off x="7882200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</a:t>
            </a: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284500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</a:t>
            </a:r>
            <a:endParaRPr/>
          </a:p>
        </p:txBody>
      </p:sp>
      <p:cxnSp>
        <p:nvCxnSpPr>
          <p:cNvPr id="396" name="Google Shape;396;p20"/>
          <p:cNvCxnSpPr>
            <a:stCxn id="391" idx="3"/>
            <a:endCxn id="393" idx="0"/>
          </p:cNvCxnSpPr>
          <p:nvPr/>
        </p:nvCxnSpPr>
        <p:spPr>
          <a:xfrm>
            <a:off x="6639550" y="2793000"/>
            <a:ext cx="1041600" cy="1131000"/>
          </a:xfrm>
          <a:prstGeom prst="curvedConnector2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20"/>
          <p:cNvCxnSpPr>
            <a:stCxn id="394" idx="0"/>
            <a:endCxn id="395" idx="0"/>
          </p:cNvCxnSpPr>
          <p:nvPr/>
        </p:nvCxnSpPr>
        <p:spPr>
          <a:xfrm flipH="1" rot="-5400000">
            <a:off x="8284200" y="3723225"/>
            <a:ext cx="600" cy="4023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20"/>
          <p:cNvCxnSpPr>
            <a:stCxn id="392" idx="3"/>
            <a:endCxn id="394" idx="0"/>
          </p:cNvCxnSpPr>
          <p:nvPr/>
        </p:nvCxnSpPr>
        <p:spPr>
          <a:xfrm>
            <a:off x="6639550" y="3195300"/>
            <a:ext cx="1443900" cy="728700"/>
          </a:xfrm>
          <a:prstGeom prst="curvedConnector2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9" name="Google Shape;399;p20"/>
          <p:cNvPicPr preferRelativeResize="0"/>
          <p:nvPr/>
        </p:nvPicPr>
        <p:blipFill rotWithShape="1">
          <a:blip r:embed="rId3">
            <a:alphaModFix/>
          </a:blip>
          <a:srcRect b="7398" l="0" r="0" t="0"/>
          <a:stretch/>
        </p:blipFill>
        <p:spPr>
          <a:xfrm>
            <a:off x="4388167" y="2490475"/>
            <a:ext cx="367661" cy="4023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0" name="Google Shape;400;p20"/>
          <p:cNvPicPr preferRelativeResize="0"/>
          <p:nvPr/>
        </p:nvPicPr>
        <p:blipFill rotWithShape="1">
          <a:blip r:embed="rId3">
            <a:alphaModFix/>
          </a:blip>
          <a:srcRect b="7398" l="0" r="0" t="0"/>
          <a:stretch/>
        </p:blipFill>
        <p:spPr>
          <a:xfrm>
            <a:off x="5504192" y="3315400"/>
            <a:ext cx="367661" cy="4023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1" name="Google Shape;401;p20"/>
          <p:cNvSpPr/>
          <p:nvPr/>
        </p:nvSpPr>
        <p:spPr>
          <a:xfrm>
            <a:off x="3439625" y="2591850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</a:t>
            </a:r>
            <a:endParaRPr/>
          </a:p>
        </p:txBody>
      </p:sp>
      <p:sp>
        <p:nvSpPr>
          <p:cNvPr id="402" name="Google Shape;402;p20"/>
          <p:cNvSpPr/>
          <p:nvPr/>
        </p:nvSpPr>
        <p:spPr>
          <a:xfrm>
            <a:off x="3439625" y="2994150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</a:t>
            </a: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4682275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</a:t>
            </a:r>
            <a:endParaRPr/>
          </a:p>
        </p:txBody>
      </p:sp>
      <p:sp>
        <p:nvSpPr>
          <p:cNvPr id="404" name="Google Shape;404;p20"/>
          <p:cNvSpPr/>
          <p:nvPr/>
        </p:nvSpPr>
        <p:spPr>
          <a:xfrm>
            <a:off x="5084575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</a:t>
            </a:r>
            <a:endParaRPr/>
          </a:p>
        </p:txBody>
      </p:sp>
      <p:sp>
        <p:nvSpPr>
          <p:cNvPr id="405" name="Google Shape;405;p20"/>
          <p:cNvSpPr/>
          <p:nvPr/>
        </p:nvSpPr>
        <p:spPr>
          <a:xfrm>
            <a:off x="5486875" y="3924075"/>
            <a:ext cx="402300" cy="40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</a:t>
            </a:r>
            <a:endParaRPr/>
          </a:p>
        </p:txBody>
      </p:sp>
      <p:cxnSp>
        <p:nvCxnSpPr>
          <p:cNvPr id="406" name="Google Shape;406;p20"/>
          <p:cNvCxnSpPr>
            <a:stCxn id="401" idx="3"/>
            <a:endCxn id="404" idx="0"/>
          </p:cNvCxnSpPr>
          <p:nvPr/>
        </p:nvCxnSpPr>
        <p:spPr>
          <a:xfrm>
            <a:off x="3841925" y="2793000"/>
            <a:ext cx="1443900" cy="1131000"/>
          </a:xfrm>
          <a:prstGeom prst="curvedConnector2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20"/>
          <p:cNvCxnSpPr>
            <a:stCxn id="403" idx="0"/>
            <a:endCxn id="402" idx="3"/>
          </p:cNvCxnSpPr>
          <p:nvPr/>
        </p:nvCxnSpPr>
        <p:spPr>
          <a:xfrm flipH="1" rot="5400000">
            <a:off x="3998275" y="3038925"/>
            <a:ext cx="728700" cy="1041600"/>
          </a:xfrm>
          <a:prstGeom prst="curvedConnector2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20"/>
          <p:cNvCxnSpPr>
            <a:stCxn id="403" idx="0"/>
            <a:endCxn id="405" idx="0"/>
          </p:cNvCxnSpPr>
          <p:nvPr/>
        </p:nvCxnSpPr>
        <p:spPr>
          <a:xfrm flipH="1" rot="-5400000">
            <a:off x="5285425" y="3522075"/>
            <a:ext cx="600" cy="8046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Assignar pacients</a:t>
            </a:r>
            <a:endParaRPr/>
          </a:p>
        </p:txBody>
      </p:sp>
      <p:sp>
        <p:nvSpPr>
          <p:cNvPr id="414" name="Google Shape;414;p21"/>
          <p:cNvSpPr txBox="1"/>
          <p:nvPr>
            <p:ph idx="1" type="body"/>
          </p:nvPr>
        </p:nvSpPr>
        <p:spPr>
          <a:xfrm>
            <a:off x="457200" y="1200150"/>
            <a:ext cx="82296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Arbres generadors mínims per valorar la proximitat dels pacients</a:t>
            </a:r>
            <a:endParaRPr/>
          </a:p>
        </p:txBody>
      </p:sp>
      <p:grpSp>
        <p:nvGrpSpPr>
          <p:cNvPr id="415" name="Google Shape;415;p21"/>
          <p:cNvGrpSpPr/>
          <p:nvPr/>
        </p:nvGrpSpPr>
        <p:grpSpPr>
          <a:xfrm>
            <a:off x="549600" y="2571750"/>
            <a:ext cx="2449550" cy="1915200"/>
            <a:chOff x="549600" y="2571750"/>
            <a:chExt cx="2449550" cy="1915200"/>
          </a:xfrm>
        </p:grpSpPr>
        <p:sp>
          <p:nvSpPr>
            <p:cNvPr id="416" name="Google Shape;416;p21"/>
            <p:cNvSpPr/>
            <p:nvPr/>
          </p:nvSpPr>
          <p:spPr>
            <a:xfrm>
              <a:off x="549600" y="2571750"/>
              <a:ext cx="2449500" cy="1915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7" name="Google Shape;417;p21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1256755" y="2947725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18" name="Google Shape;418;p21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2211867" y="3355800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19" name="Google Shape;419;p21"/>
            <p:cNvSpPr/>
            <p:nvPr/>
          </p:nvSpPr>
          <p:spPr>
            <a:xfrm>
              <a:off x="549600" y="27523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549600" y="31546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1792250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2194550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2596850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cxnSp>
          <p:nvCxnSpPr>
            <p:cNvPr id="424" name="Google Shape;424;p21"/>
            <p:cNvCxnSpPr>
              <a:stCxn id="419" idx="3"/>
              <a:endCxn id="420" idx="3"/>
            </p:cNvCxnSpPr>
            <p:nvPr/>
          </p:nvCxnSpPr>
          <p:spPr>
            <a:xfrm>
              <a:off x="951900" y="2953500"/>
              <a:ext cx="600" cy="402300"/>
            </a:xfrm>
            <a:prstGeom prst="curvedConnector3">
              <a:avLst>
                <a:gd fmla="val 39687500" name="adj1"/>
              </a:avLst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5" name="Google Shape;425;p21"/>
            <p:cNvCxnSpPr>
              <a:stCxn id="421" idx="0"/>
              <a:endCxn id="422" idx="0"/>
            </p:cNvCxnSpPr>
            <p:nvPr/>
          </p:nvCxnSpPr>
          <p:spPr>
            <a:xfrm flipH="1" rot="-5400000">
              <a:off x="2194250" y="3883725"/>
              <a:ext cx="600" cy="4023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6" name="Google Shape;426;p21"/>
            <p:cNvCxnSpPr>
              <a:stCxn id="422" idx="0"/>
              <a:endCxn id="423" idx="0"/>
            </p:cNvCxnSpPr>
            <p:nvPr/>
          </p:nvCxnSpPr>
          <p:spPr>
            <a:xfrm flipH="1" rot="-5400000">
              <a:off x="2596550" y="3883725"/>
              <a:ext cx="600" cy="4023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7" name="Google Shape;427;p21"/>
            <p:cNvSpPr/>
            <p:nvPr/>
          </p:nvSpPr>
          <p:spPr>
            <a:xfrm>
              <a:off x="1239425" y="338112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</a:t>
              </a: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2194500" y="2880750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2</a:t>
              </a:r>
              <a:endParaRPr/>
            </a:p>
          </p:txBody>
        </p:sp>
      </p:grpSp>
      <p:grpSp>
        <p:nvGrpSpPr>
          <p:cNvPr id="429" name="Google Shape;429;p21"/>
          <p:cNvGrpSpPr/>
          <p:nvPr/>
        </p:nvGrpSpPr>
        <p:grpSpPr>
          <a:xfrm>
            <a:off x="3347225" y="2571750"/>
            <a:ext cx="2449550" cy="1915200"/>
            <a:chOff x="3347225" y="2571750"/>
            <a:chExt cx="2449550" cy="1915200"/>
          </a:xfrm>
        </p:grpSpPr>
        <p:sp>
          <p:nvSpPr>
            <p:cNvPr id="430" name="Google Shape;430;p21"/>
            <p:cNvSpPr/>
            <p:nvPr/>
          </p:nvSpPr>
          <p:spPr>
            <a:xfrm>
              <a:off x="3347225" y="2571750"/>
              <a:ext cx="2449500" cy="1915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1" name="Google Shape;431;p21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4295767" y="2650975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32" name="Google Shape;432;p21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5362892" y="3444150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33" name="Google Shape;433;p21"/>
            <p:cNvSpPr/>
            <p:nvPr/>
          </p:nvSpPr>
          <p:spPr>
            <a:xfrm>
              <a:off x="3347225" y="27523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3347225" y="31546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4589875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4992175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5394475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cxnSp>
          <p:nvCxnSpPr>
            <p:cNvPr id="438" name="Google Shape;438;p21"/>
            <p:cNvCxnSpPr>
              <a:stCxn id="433" idx="3"/>
              <a:endCxn id="436" idx="0"/>
            </p:cNvCxnSpPr>
            <p:nvPr/>
          </p:nvCxnSpPr>
          <p:spPr>
            <a:xfrm>
              <a:off x="3749525" y="2953500"/>
              <a:ext cx="1443900" cy="1131000"/>
            </a:xfrm>
            <a:prstGeom prst="curvedConnector2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21"/>
            <p:cNvCxnSpPr>
              <a:stCxn id="435" idx="0"/>
              <a:endCxn id="434" idx="3"/>
            </p:cNvCxnSpPr>
            <p:nvPr/>
          </p:nvCxnSpPr>
          <p:spPr>
            <a:xfrm flipH="1" rot="5400000">
              <a:off x="3905875" y="3199425"/>
              <a:ext cx="728700" cy="1041600"/>
            </a:xfrm>
            <a:prstGeom prst="curvedConnector2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21"/>
            <p:cNvCxnSpPr>
              <a:stCxn id="435" idx="0"/>
              <a:endCxn id="437" idx="0"/>
            </p:cNvCxnSpPr>
            <p:nvPr/>
          </p:nvCxnSpPr>
          <p:spPr>
            <a:xfrm flipH="1" rot="-5400000">
              <a:off x="5193025" y="3682575"/>
              <a:ext cx="600" cy="8046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1" name="Google Shape;441;p21"/>
            <p:cNvSpPr/>
            <p:nvPr/>
          </p:nvSpPr>
          <p:spPr>
            <a:xfrm>
              <a:off x="4746038" y="265097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7</a:t>
              </a: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5345575" y="2999800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7</a:t>
              </a:r>
              <a:endParaRPr/>
            </a:p>
          </p:txBody>
        </p:sp>
      </p:grpSp>
      <p:grpSp>
        <p:nvGrpSpPr>
          <p:cNvPr id="443" name="Google Shape;443;p21"/>
          <p:cNvGrpSpPr/>
          <p:nvPr/>
        </p:nvGrpSpPr>
        <p:grpSpPr>
          <a:xfrm>
            <a:off x="6144850" y="2571750"/>
            <a:ext cx="2449550" cy="1915200"/>
            <a:chOff x="6144850" y="2571750"/>
            <a:chExt cx="2449550" cy="1915200"/>
          </a:xfrm>
        </p:grpSpPr>
        <p:sp>
          <p:nvSpPr>
            <p:cNvPr id="444" name="Google Shape;444;p21"/>
            <p:cNvSpPr/>
            <p:nvPr/>
          </p:nvSpPr>
          <p:spPr>
            <a:xfrm>
              <a:off x="6144850" y="2571750"/>
              <a:ext cx="2449500" cy="1915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5" name="Google Shape;445;p21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6701367" y="3519000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46" name="Google Shape;446;p21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8111692" y="3381125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47" name="Google Shape;447;p21"/>
            <p:cNvSpPr/>
            <p:nvPr/>
          </p:nvSpPr>
          <p:spPr>
            <a:xfrm>
              <a:off x="6144850" y="27523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6144850" y="315465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7387500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7789800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192100" y="40845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cxnSp>
          <p:nvCxnSpPr>
            <p:cNvPr id="452" name="Google Shape;452;p21"/>
            <p:cNvCxnSpPr>
              <a:stCxn id="448" idx="3"/>
              <a:endCxn id="449" idx="0"/>
            </p:cNvCxnSpPr>
            <p:nvPr/>
          </p:nvCxnSpPr>
          <p:spPr>
            <a:xfrm>
              <a:off x="6547150" y="3355800"/>
              <a:ext cx="1041600" cy="728700"/>
            </a:xfrm>
            <a:prstGeom prst="curvedConnector2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3" name="Google Shape;453;p21"/>
            <p:cNvCxnSpPr>
              <a:stCxn id="450" idx="0"/>
              <a:endCxn id="451" idx="0"/>
            </p:cNvCxnSpPr>
            <p:nvPr/>
          </p:nvCxnSpPr>
          <p:spPr>
            <a:xfrm flipH="1" rot="-5400000">
              <a:off x="8191800" y="3883725"/>
              <a:ext cx="600" cy="4023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4" name="Google Shape;454;p21"/>
            <p:cNvCxnSpPr>
              <a:stCxn id="447" idx="3"/>
              <a:endCxn id="450" idx="0"/>
            </p:cNvCxnSpPr>
            <p:nvPr/>
          </p:nvCxnSpPr>
          <p:spPr>
            <a:xfrm>
              <a:off x="6547150" y="2953500"/>
              <a:ext cx="1443900" cy="1131000"/>
            </a:xfrm>
            <a:prstGeom prst="curvedConnector2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55" name="Google Shape;455;p21"/>
            <p:cNvSpPr/>
            <p:nvPr/>
          </p:nvSpPr>
          <p:spPr>
            <a:xfrm>
              <a:off x="6692688" y="395662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5</a:t>
              </a: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8094375" y="2915775"/>
              <a:ext cx="402300" cy="4023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8</a:t>
              </a:r>
              <a:endParaRPr/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3566250" y="4605650"/>
            <a:ext cx="2011500" cy="4023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∑</a:t>
            </a:r>
            <a:r>
              <a:rPr baseline="-25000" lang="es">
                <a:solidFill>
                  <a:schemeClr val="dk1"/>
                </a:solidFill>
              </a:rPr>
              <a:t>distàncies</a:t>
            </a:r>
            <a:r>
              <a:rPr lang="es"/>
              <a:t>= 14</a:t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6263350" y="4605650"/>
            <a:ext cx="2011500" cy="4023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∑</a:t>
            </a:r>
            <a:r>
              <a:rPr baseline="-25000" lang="es">
                <a:solidFill>
                  <a:schemeClr val="dk1"/>
                </a:solidFill>
              </a:rPr>
              <a:t>distàncies</a:t>
            </a:r>
            <a:r>
              <a:rPr lang="es"/>
              <a:t>= 13</a:t>
            </a:r>
            <a:endParaRPr/>
          </a:p>
        </p:txBody>
      </p:sp>
      <p:sp>
        <p:nvSpPr>
          <p:cNvPr id="459" name="Google Shape;459;p21"/>
          <p:cNvSpPr/>
          <p:nvPr/>
        </p:nvSpPr>
        <p:spPr>
          <a:xfrm>
            <a:off x="768600" y="4605650"/>
            <a:ext cx="2011500" cy="402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∑</a:t>
            </a:r>
            <a:r>
              <a:rPr baseline="-25000" lang="es"/>
              <a:t>distàncies</a:t>
            </a:r>
            <a:r>
              <a:rPr lang="es"/>
              <a:t>= 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Assignar pacients</a:t>
            </a:r>
            <a:endParaRPr/>
          </a:p>
        </p:txBody>
      </p:sp>
      <p:sp>
        <p:nvSpPr>
          <p:cNvPr id="465" name="Google Shape;465;p22"/>
          <p:cNvSpPr txBox="1"/>
          <p:nvPr>
            <p:ph idx="1" type="body"/>
          </p:nvPr>
        </p:nvSpPr>
        <p:spPr>
          <a:xfrm>
            <a:off x="457200" y="1200150"/>
            <a:ext cx="8229600" cy="7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Càrregues + distàncies</a:t>
            </a:r>
            <a:endParaRPr/>
          </a:p>
        </p:txBody>
      </p:sp>
      <p:grpSp>
        <p:nvGrpSpPr>
          <p:cNvPr id="466" name="Google Shape;466;p22"/>
          <p:cNvGrpSpPr/>
          <p:nvPr/>
        </p:nvGrpSpPr>
        <p:grpSpPr>
          <a:xfrm>
            <a:off x="549600" y="2317400"/>
            <a:ext cx="2449550" cy="1915200"/>
            <a:chOff x="549600" y="2317400"/>
            <a:chExt cx="2449550" cy="1915200"/>
          </a:xfrm>
        </p:grpSpPr>
        <p:sp>
          <p:nvSpPr>
            <p:cNvPr id="467" name="Google Shape;467;p22"/>
            <p:cNvSpPr/>
            <p:nvPr/>
          </p:nvSpPr>
          <p:spPr>
            <a:xfrm>
              <a:off x="549600" y="2317400"/>
              <a:ext cx="2449500" cy="1915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8" name="Google Shape;468;p22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1256755" y="2693375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69" name="Google Shape;469;p22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2211867" y="3101450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70" name="Google Shape;470;p22"/>
            <p:cNvSpPr/>
            <p:nvPr/>
          </p:nvSpPr>
          <p:spPr>
            <a:xfrm>
              <a:off x="549600" y="249800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</a:t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549600" y="290030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</a:t>
              </a: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1792250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21</a:t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194550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16</a:t>
              </a: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596850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14</a:t>
              </a:r>
              <a:endParaRPr/>
            </a:p>
          </p:txBody>
        </p:sp>
        <p:cxnSp>
          <p:nvCxnSpPr>
            <p:cNvPr id="475" name="Google Shape;475;p22"/>
            <p:cNvCxnSpPr>
              <a:stCxn id="470" idx="3"/>
              <a:endCxn id="471" idx="3"/>
            </p:cNvCxnSpPr>
            <p:nvPr/>
          </p:nvCxnSpPr>
          <p:spPr>
            <a:xfrm>
              <a:off x="951900" y="2699150"/>
              <a:ext cx="600" cy="402300"/>
            </a:xfrm>
            <a:prstGeom prst="curvedConnector3">
              <a:avLst>
                <a:gd fmla="val 39687500" name="adj1"/>
              </a:avLst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22"/>
            <p:cNvCxnSpPr>
              <a:stCxn id="472" idx="0"/>
              <a:endCxn id="473" idx="0"/>
            </p:cNvCxnSpPr>
            <p:nvPr/>
          </p:nvCxnSpPr>
          <p:spPr>
            <a:xfrm flipH="1" rot="-5400000">
              <a:off x="2194250" y="3629375"/>
              <a:ext cx="600" cy="4023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22"/>
            <p:cNvCxnSpPr>
              <a:stCxn id="473" idx="0"/>
              <a:endCxn id="474" idx="0"/>
            </p:cNvCxnSpPr>
            <p:nvPr/>
          </p:nvCxnSpPr>
          <p:spPr>
            <a:xfrm flipH="1" rot="-5400000">
              <a:off x="2596550" y="3629375"/>
              <a:ext cx="600" cy="4023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78" name="Google Shape;478;p22"/>
          <p:cNvGrpSpPr/>
          <p:nvPr/>
        </p:nvGrpSpPr>
        <p:grpSpPr>
          <a:xfrm>
            <a:off x="6144850" y="2317400"/>
            <a:ext cx="2449550" cy="1915200"/>
            <a:chOff x="6144850" y="2317400"/>
            <a:chExt cx="2449550" cy="1915200"/>
          </a:xfrm>
        </p:grpSpPr>
        <p:sp>
          <p:nvSpPr>
            <p:cNvPr id="479" name="Google Shape;479;p22"/>
            <p:cNvSpPr/>
            <p:nvPr/>
          </p:nvSpPr>
          <p:spPr>
            <a:xfrm>
              <a:off x="6144850" y="2317400"/>
              <a:ext cx="2449500" cy="1915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0" name="Google Shape;480;p22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6710005" y="3302600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81" name="Google Shape;481;p22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8129017" y="3126762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82" name="Google Shape;482;p22"/>
            <p:cNvSpPr/>
            <p:nvPr/>
          </p:nvSpPr>
          <p:spPr>
            <a:xfrm>
              <a:off x="6144850" y="249800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</a:t>
              </a: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6144850" y="290030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</a:t>
              </a: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7387500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21</a:t>
              </a: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7789800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16</a:t>
              </a: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192100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14</a:t>
              </a:r>
              <a:endParaRPr/>
            </a:p>
          </p:txBody>
        </p:sp>
        <p:cxnSp>
          <p:nvCxnSpPr>
            <p:cNvPr id="487" name="Google Shape;487;p22"/>
            <p:cNvCxnSpPr>
              <a:stCxn id="483" idx="3"/>
              <a:endCxn id="484" idx="0"/>
            </p:cNvCxnSpPr>
            <p:nvPr/>
          </p:nvCxnSpPr>
          <p:spPr>
            <a:xfrm>
              <a:off x="6547150" y="3101450"/>
              <a:ext cx="1041600" cy="728700"/>
            </a:xfrm>
            <a:prstGeom prst="curvedConnector2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22"/>
            <p:cNvCxnSpPr>
              <a:stCxn id="485" idx="0"/>
              <a:endCxn id="486" idx="0"/>
            </p:cNvCxnSpPr>
            <p:nvPr/>
          </p:nvCxnSpPr>
          <p:spPr>
            <a:xfrm flipH="1" rot="-5400000">
              <a:off x="8191800" y="3629375"/>
              <a:ext cx="600" cy="4023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22"/>
            <p:cNvCxnSpPr>
              <a:stCxn id="482" idx="3"/>
              <a:endCxn id="485" idx="0"/>
            </p:cNvCxnSpPr>
            <p:nvPr/>
          </p:nvCxnSpPr>
          <p:spPr>
            <a:xfrm>
              <a:off x="6547150" y="2699150"/>
              <a:ext cx="1443900" cy="1131000"/>
            </a:xfrm>
            <a:prstGeom prst="curvedConnector2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90" name="Google Shape;490;p22"/>
          <p:cNvGrpSpPr/>
          <p:nvPr/>
        </p:nvGrpSpPr>
        <p:grpSpPr>
          <a:xfrm>
            <a:off x="3347225" y="2317400"/>
            <a:ext cx="2449550" cy="1915200"/>
            <a:chOff x="3347225" y="2317400"/>
            <a:chExt cx="2449550" cy="1915200"/>
          </a:xfrm>
        </p:grpSpPr>
        <p:sp>
          <p:nvSpPr>
            <p:cNvPr id="491" name="Google Shape;491;p22"/>
            <p:cNvSpPr/>
            <p:nvPr/>
          </p:nvSpPr>
          <p:spPr>
            <a:xfrm>
              <a:off x="3347225" y="2317400"/>
              <a:ext cx="2449500" cy="1915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2" name="Google Shape;492;p22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4295767" y="2396625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93" name="Google Shape;493;p22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5411792" y="3221550"/>
              <a:ext cx="367661" cy="4023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94" name="Google Shape;494;p22"/>
            <p:cNvSpPr/>
            <p:nvPr/>
          </p:nvSpPr>
          <p:spPr>
            <a:xfrm>
              <a:off x="3347225" y="249800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</a:t>
              </a: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3347225" y="2900300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</a:t>
              </a: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4589875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21</a:t>
              </a: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4992175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16</a:t>
              </a: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5394475" y="383022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14</a:t>
              </a:r>
              <a:endParaRPr/>
            </a:p>
          </p:txBody>
        </p:sp>
        <p:cxnSp>
          <p:nvCxnSpPr>
            <p:cNvPr id="499" name="Google Shape;499;p22"/>
            <p:cNvCxnSpPr>
              <a:stCxn id="494" idx="3"/>
              <a:endCxn id="497" idx="0"/>
            </p:cNvCxnSpPr>
            <p:nvPr/>
          </p:nvCxnSpPr>
          <p:spPr>
            <a:xfrm>
              <a:off x="3749525" y="2699150"/>
              <a:ext cx="1443900" cy="1131000"/>
            </a:xfrm>
            <a:prstGeom prst="curvedConnector2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22"/>
            <p:cNvCxnSpPr>
              <a:stCxn id="496" idx="0"/>
              <a:endCxn id="495" idx="3"/>
            </p:cNvCxnSpPr>
            <p:nvPr/>
          </p:nvCxnSpPr>
          <p:spPr>
            <a:xfrm flipH="1" rot="5400000">
              <a:off x="3905875" y="2945075"/>
              <a:ext cx="728700" cy="1041600"/>
            </a:xfrm>
            <a:prstGeom prst="curvedConnector2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22"/>
            <p:cNvCxnSpPr>
              <a:stCxn id="496" idx="0"/>
              <a:endCxn id="498" idx="0"/>
            </p:cNvCxnSpPr>
            <p:nvPr/>
          </p:nvCxnSpPr>
          <p:spPr>
            <a:xfrm flipH="1" rot="-5400000">
              <a:off x="5193025" y="3428225"/>
              <a:ext cx="600" cy="804600"/>
            </a:xfrm>
            <a:prstGeom prst="curvedConnector3">
              <a:avLst>
                <a:gd fmla="val -39687500" name="adj1"/>
              </a:avLst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02" name="Google Shape;502;p22"/>
          <p:cNvGrpSpPr/>
          <p:nvPr/>
        </p:nvGrpSpPr>
        <p:grpSpPr>
          <a:xfrm>
            <a:off x="768600" y="4351300"/>
            <a:ext cx="7506250" cy="657900"/>
            <a:chOff x="768600" y="4351300"/>
            <a:chExt cx="7506250" cy="657900"/>
          </a:xfrm>
        </p:grpSpPr>
        <p:sp>
          <p:nvSpPr>
            <p:cNvPr id="503" name="Google Shape;503;p22"/>
            <p:cNvSpPr/>
            <p:nvPr/>
          </p:nvSpPr>
          <p:spPr>
            <a:xfrm>
              <a:off x="3566250" y="4351300"/>
              <a:ext cx="2011500" cy="657900"/>
            </a:xfrm>
            <a:prstGeom prst="rect">
              <a:avLst/>
            </a:prstGeom>
            <a:solidFill>
              <a:srgbClr val="E6B8A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dk1"/>
                  </a:solidFill>
                </a:rPr>
                <a:t>∑</a:t>
              </a:r>
              <a:r>
                <a:rPr baseline="-25000" lang="es">
                  <a:solidFill>
                    <a:schemeClr val="dk1"/>
                  </a:solidFill>
                </a:rPr>
                <a:t>distàncies</a:t>
              </a:r>
              <a:r>
                <a:rPr lang="es"/>
                <a:t>= 14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>
                  <a:solidFill>
                    <a:schemeClr val="dk1"/>
                  </a:solidFill>
                </a:rPr>
                <a:t>σ = 9,5</a:t>
              </a: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6263350" y="4351300"/>
              <a:ext cx="2011500" cy="6579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dk1"/>
                  </a:solidFill>
                </a:rPr>
                <a:t>∑</a:t>
              </a:r>
              <a:r>
                <a:rPr baseline="-25000" lang="es">
                  <a:solidFill>
                    <a:schemeClr val="dk1"/>
                  </a:solidFill>
                </a:rPr>
                <a:t>distàncies</a:t>
              </a:r>
              <a:r>
                <a:rPr lang="es"/>
                <a:t>= 13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>
                  <a:solidFill>
                    <a:schemeClr val="dk1"/>
                  </a:solidFill>
                </a:rPr>
                <a:t>σ = 4,5</a:t>
              </a: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68600" y="4351300"/>
              <a:ext cx="2011500" cy="657900"/>
            </a:xfrm>
            <a:prstGeom prst="rect">
              <a:avLst/>
            </a:prstGeom>
            <a:solidFill>
              <a:srgbClr val="E6B8A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∑</a:t>
              </a:r>
              <a:r>
                <a:rPr baseline="-25000" lang="es"/>
                <a:t>distàncies</a:t>
              </a:r>
              <a:r>
                <a:rPr lang="es"/>
                <a:t>= 3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>
                  <a:solidFill>
                    <a:schemeClr val="dk1"/>
                  </a:solidFill>
                </a:rPr>
                <a:t>σ = 24,5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Resultats</a:t>
            </a:r>
            <a:endParaRPr/>
          </a:p>
        </p:txBody>
      </p:sp>
      <p:sp>
        <p:nvSpPr>
          <p:cNvPr id="511" name="Google Shape;511;p23"/>
          <p:cNvSpPr txBox="1"/>
          <p:nvPr>
            <p:ph idx="1" type="body"/>
          </p:nvPr>
        </p:nvSpPr>
        <p:spPr>
          <a:xfrm>
            <a:off x="457200" y="1200150"/>
            <a:ext cx="8229600" cy="3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/>
              <a:t>S’executen proves senzilles de l’algoritme seguint diferents configuracions d’arquitectura de les unitats i distribució de pacients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Unitats en passadís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Unitats en 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Unitats amb control central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512" name="Google Shape;5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625" y="1737925"/>
            <a:ext cx="2642400" cy="7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9625" y="3619467"/>
            <a:ext cx="2642399" cy="11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9625" y="2592952"/>
            <a:ext cx="2642401" cy="95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Resultats</a:t>
            </a:r>
            <a:endParaRPr/>
          </a:p>
        </p:txBody>
      </p:sp>
      <p:sp>
        <p:nvSpPr>
          <p:cNvPr id="520" name="Google Shape;520;p24"/>
          <p:cNvSpPr txBox="1"/>
          <p:nvPr>
            <p:ph idx="1" type="body"/>
          </p:nvPr>
        </p:nvSpPr>
        <p:spPr>
          <a:xfrm>
            <a:off x="457200" y="1200150"/>
            <a:ext cx="8229600" cy="11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/>
              <a:t>A més a més s’executa</a:t>
            </a:r>
            <a:r>
              <a:rPr lang="es" sz="1400"/>
              <a:t> l’algoritme utilitzant un cas real d’unitat d’hospitalització: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37 llits en 27 habitacions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36 pacients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4 infermeres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521" name="Google Shape;5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" y="2360800"/>
            <a:ext cx="3190601" cy="27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2056" y="2492329"/>
            <a:ext cx="4874993" cy="24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Resultats</a:t>
            </a:r>
            <a:endParaRPr/>
          </a:p>
        </p:txBody>
      </p:sp>
      <p:sp>
        <p:nvSpPr>
          <p:cNvPr id="528" name="Google Shape;528;p25"/>
          <p:cNvSpPr txBox="1"/>
          <p:nvPr>
            <p:ph idx="1" type="body"/>
          </p:nvPr>
        </p:nvSpPr>
        <p:spPr>
          <a:xfrm>
            <a:off x="457200" y="1200150"/>
            <a:ext cx="4474200" cy="14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/>
              <a:t>Assignació de pacients: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Set de proves: assignacions que divideixen els pacients correctament en un temps adequat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529" name="Google Shape;5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550" y="2613575"/>
            <a:ext cx="4050051" cy="24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549" y="1169427"/>
            <a:ext cx="4050051" cy="1414306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5"/>
          <p:cNvSpPr txBox="1"/>
          <p:nvPr>
            <p:ph idx="1" type="body"/>
          </p:nvPr>
        </p:nvSpPr>
        <p:spPr>
          <a:xfrm>
            <a:off x="457200" y="2614350"/>
            <a:ext cx="4474200" cy="24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Cas real: assignacions de pacients a les infermeres generant assignacions equitatives i compactes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Resultats</a:t>
            </a:r>
            <a:endParaRPr/>
          </a:p>
        </p:txBody>
      </p:sp>
      <p:sp>
        <p:nvSpPr>
          <p:cNvPr id="537" name="Google Shape;537;p26"/>
          <p:cNvSpPr txBox="1"/>
          <p:nvPr>
            <p:ph idx="1" type="body"/>
          </p:nvPr>
        </p:nvSpPr>
        <p:spPr>
          <a:xfrm>
            <a:off x="457200" y="1200150"/>
            <a:ext cx="4405500" cy="14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/>
              <a:t>Ubicació de pacients:</a:t>
            </a:r>
            <a:endParaRPr sz="14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Set de proves: es suggereixen canvis d’ubicació per pacients que milloren les assignacions inicials</a:t>
            </a:r>
            <a:endParaRPr sz="1400"/>
          </a:p>
        </p:txBody>
      </p:sp>
      <p:pic>
        <p:nvPicPr>
          <p:cNvPr id="538" name="Google Shape;5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825" y="1425168"/>
            <a:ext cx="4182376" cy="107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819" y="2642400"/>
            <a:ext cx="4182378" cy="245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6"/>
          <p:cNvSpPr txBox="1"/>
          <p:nvPr>
            <p:ph idx="1" type="body"/>
          </p:nvPr>
        </p:nvSpPr>
        <p:spPr>
          <a:xfrm>
            <a:off x="457200" y="2642250"/>
            <a:ext cx="4405500" cy="12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Cas real: es suggereixen canvis d’ubicació que milloren l’assignació inicial. Ara bé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Alt temps d’execució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 sz="1400"/>
              <a:t>Existeixen altres assignacions inicials que tenen millor fitting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 de base</a:t>
            </a:r>
            <a:endParaRPr/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457200" y="1200150"/>
            <a:ext cx="8229600" cy="4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/>
              <a:t>A l'hora d'ubicar a un pacient se sol fer a un dels llits lliures segons: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/>
              <a:t> </a:t>
            </a:r>
            <a:endParaRPr sz="1800"/>
          </a:p>
        </p:txBody>
      </p:sp>
      <p:sp>
        <p:nvSpPr>
          <p:cNvPr id="44" name="Google Shape;44;p9"/>
          <p:cNvSpPr/>
          <p:nvPr/>
        </p:nvSpPr>
        <p:spPr>
          <a:xfrm>
            <a:off x="2638688" y="2326588"/>
            <a:ext cx="3831300" cy="49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Situaciones clíniques especials</a:t>
            </a:r>
            <a:endParaRPr sz="1800"/>
          </a:p>
        </p:txBody>
      </p:sp>
      <p:sp>
        <p:nvSpPr>
          <p:cNvPr id="45" name="Google Shape;45;p9"/>
          <p:cNvSpPr/>
          <p:nvPr/>
        </p:nvSpPr>
        <p:spPr>
          <a:xfrm>
            <a:off x="2638688" y="2820651"/>
            <a:ext cx="3831300" cy="49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Altres situacions</a:t>
            </a:r>
            <a:endParaRPr sz="1800"/>
          </a:p>
        </p:txBody>
      </p:sp>
      <p:sp>
        <p:nvSpPr>
          <p:cNvPr id="46" name="Google Shape;46;p9"/>
          <p:cNvSpPr/>
          <p:nvPr/>
        </p:nvSpPr>
        <p:spPr>
          <a:xfrm>
            <a:off x="2638688" y="1832525"/>
            <a:ext cx="3831300" cy="494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Sexe</a:t>
            </a:r>
            <a:endParaRPr sz="1800"/>
          </a:p>
        </p:txBody>
      </p:sp>
      <p:grpSp>
        <p:nvGrpSpPr>
          <p:cNvPr id="47" name="Google Shape;47;p9"/>
          <p:cNvGrpSpPr/>
          <p:nvPr/>
        </p:nvGrpSpPr>
        <p:grpSpPr>
          <a:xfrm>
            <a:off x="2674013" y="3314750"/>
            <a:ext cx="3831300" cy="840300"/>
            <a:chOff x="2674013" y="3314750"/>
            <a:chExt cx="3831300" cy="840300"/>
          </a:xfrm>
        </p:grpSpPr>
        <p:sp>
          <p:nvSpPr>
            <p:cNvPr id="48" name="Google Shape;48;p9"/>
            <p:cNvSpPr/>
            <p:nvPr/>
          </p:nvSpPr>
          <p:spPr>
            <a:xfrm>
              <a:off x="4317638" y="3314750"/>
              <a:ext cx="473400" cy="346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2674013" y="3660950"/>
              <a:ext cx="3831300" cy="4941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/>
                <a:t>Situacions poc equitatives</a:t>
              </a:r>
              <a:endParaRPr sz="1800"/>
            </a:p>
          </p:txBody>
        </p:sp>
      </p:grpSp>
      <p:grpSp>
        <p:nvGrpSpPr>
          <p:cNvPr id="50" name="Google Shape;50;p9"/>
          <p:cNvGrpSpPr/>
          <p:nvPr/>
        </p:nvGrpSpPr>
        <p:grpSpPr>
          <a:xfrm>
            <a:off x="2674013" y="3205375"/>
            <a:ext cx="6148162" cy="1707775"/>
            <a:chOff x="2674013" y="3205375"/>
            <a:chExt cx="6148162" cy="1707775"/>
          </a:xfrm>
        </p:grpSpPr>
        <p:sp>
          <p:nvSpPr>
            <p:cNvPr id="51" name="Google Shape;51;p9"/>
            <p:cNvSpPr/>
            <p:nvPr/>
          </p:nvSpPr>
          <p:spPr>
            <a:xfrm>
              <a:off x="4317638" y="4155000"/>
              <a:ext cx="473400" cy="346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grpSp>
          <p:nvGrpSpPr>
            <p:cNvPr id="52" name="Google Shape;52;p9"/>
            <p:cNvGrpSpPr/>
            <p:nvPr/>
          </p:nvGrpSpPr>
          <p:grpSpPr>
            <a:xfrm>
              <a:off x="6643225" y="3205375"/>
              <a:ext cx="2178950" cy="1707000"/>
              <a:chOff x="6268775" y="1578350"/>
              <a:chExt cx="2178950" cy="1707000"/>
            </a:xfrm>
          </p:grpSpPr>
          <p:sp>
            <p:nvSpPr>
              <p:cNvPr id="53" name="Google Shape;53;p9"/>
              <p:cNvSpPr/>
              <p:nvPr/>
            </p:nvSpPr>
            <p:spPr>
              <a:xfrm>
                <a:off x="6268775" y="1578350"/>
                <a:ext cx="2178900" cy="17070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/>
                  <a:t>© Nursing Times</a:t>
                </a:r>
                <a:endParaRPr sz="1000"/>
              </a:p>
            </p:txBody>
          </p:sp>
          <p:pic>
            <p:nvPicPr>
              <p:cNvPr id="54" name="Google Shape;54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268775" y="1578351"/>
                <a:ext cx="2178949" cy="1452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5" name="Google Shape;55;p9"/>
            <p:cNvSpPr/>
            <p:nvPr/>
          </p:nvSpPr>
          <p:spPr>
            <a:xfrm>
              <a:off x="2674013" y="4501250"/>
              <a:ext cx="3831300" cy="4119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/>
                <a:t>PROBLEMES!</a:t>
              </a:r>
              <a:endParaRPr sz="18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Conclusions</a:t>
            </a:r>
            <a:endParaRPr/>
          </a:p>
        </p:txBody>
      </p:sp>
      <p:sp>
        <p:nvSpPr>
          <p:cNvPr id="546" name="Google Shape;546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s" sz="2400"/>
              <a:t>Els objectius principals del TFG s’han assolit, encara que la part d’ubicació es plantejava amb unes expectatives poc realistes sobre la seva viabilitat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s" sz="2400"/>
              <a:t>Existeixen aspectes de la gestió hospitalària on és factible utilitzar tècniques d’intel·ligència artificial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s" sz="2400"/>
              <a:t>És necessari tornar a plantejar l’aplicació de l’algoritme en el món real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Futures línies de treball</a:t>
            </a:r>
            <a:endParaRPr/>
          </a:p>
        </p:txBody>
      </p:sp>
      <p:sp>
        <p:nvSpPr>
          <p:cNvPr id="552" name="Google Shape;552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s" sz="2400"/>
              <a:t>Implementar limitacions a l’hora d’ubicar pacients que no s’han contemplat (sexe, aïllament sanitari, altres tipus…)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s" sz="2400"/>
              <a:t>Ús de l’algoritme en unitats de petita mida o subunitats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s" sz="2400"/>
              <a:t>Avaluació amb tridimensionalitat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9"/>
          <p:cNvSpPr txBox="1"/>
          <p:nvPr>
            <p:ph idx="1" type="body"/>
          </p:nvPr>
        </p:nvSpPr>
        <p:spPr>
          <a:xfrm>
            <a:off x="457200" y="2095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Moltes gràcies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 arreglar-ho?</a:t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337375" y="1349700"/>
            <a:ext cx="1545300" cy="357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Nou criteri</a:t>
            </a:r>
            <a:endParaRPr sz="2400"/>
          </a:p>
        </p:txBody>
      </p:sp>
      <p:sp>
        <p:nvSpPr>
          <p:cNvPr id="62" name="Google Shape;62;p10"/>
          <p:cNvSpPr/>
          <p:nvPr/>
        </p:nvSpPr>
        <p:spPr>
          <a:xfrm>
            <a:off x="2228875" y="2324700"/>
            <a:ext cx="3293100" cy="1626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Càrrega de treball del pacient</a:t>
            </a:r>
            <a:endParaRPr sz="2400"/>
          </a:p>
        </p:txBody>
      </p:sp>
      <p:sp>
        <p:nvSpPr>
          <p:cNvPr id="63" name="Google Shape;63;p10"/>
          <p:cNvSpPr/>
          <p:nvPr/>
        </p:nvSpPr>
        <p:spPr>
          <a:xfrm rot="-5400000">
            <a:off x="1819075" y="2964600"/>
            <a:ext cx="473400" cy="346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825" y="2031953"/>
            <a:ext cx="3317227" cy="221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Què fa el TFG?</a:t>
            </a:r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2242950" y="1096500"/>
            <a:ext cx="4658100" cy="70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Cerca ubicacions als pacients</a:t>
            </a:r>
            <a:endParaRPr sz="2400"/>
          </a:p>
        </p:txBody>
      </p:sp>
      <p:sp>
        <p:nvSpPr>
          <p:cNvPr id="71" name="Google Shape;71;p11"/>
          <p:cNvSpPr/>
          <p:nvPr/>
        </p:nvSpPr>
        <p:spPr>
          <a:xfrm>
            <a:off x="724950" y="2036750"/>
            <a:ext cx="7694100" cy="70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Bona assignació</a:t>
            </a:r>
            <a:r>
              <a:rPr lang="es" sz="2400"/>
              <a:t> de pacients</a:t>
            </a:r>
            <a:endParaRPr sz="2400"/>
          </a:p>
        </p:txBody>
      </p:sp>
      <p:sp>
        <p:nvSpPr>
          <p:cNvPr id="72" name="Google Shape;72;p11"/>
          <p:cNvSpPr/>
          <p:nvPr/>
        </p:nvSpPr>
        <p:spPr>
          <a:xfrm>
            <a:off x="2242950" y="3445488"/>
            <a:ext cx="4658100" cy="7026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Algoritmes genètics</a:t>
            </a:r>
            <a:endParaRPr sz="2400"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475" y="3817975"/>
            <a:ext cx="2651050" cy="13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 què algoritmes genètics?</a:t>
            </a:r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457200" y="1063375"/>
            <a:ext cx="7936200" cy="116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Troben</a:t>
            </a:r>
            <a:r>
              <a:rPr lang="es" sz="2400"/>
              <a:t> solucions prou bones dins un espai de cerca ampli en poc temps</a:t>
            </a:r>
            <a:endParaRPr sz="2400"/>
          </a:p>
        </p:txBody>
      </p:sp>
      <p:sp>
        <p:nvSpPr>
          <p:cNvPr id="80" name="Google Shape;80;p12"/>
          <p:cNvSpPr/>
          <p:nvPr/>
        </p:nvSpPr>
        <p:spPr>
          <a:xfrm>
            <a:off x="457200" y="2783700"/>
            <a:ext cx="2223600" cy="160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Moltes combinacions de pacients i ubicacions</a:t>
            </a:r>
            <a:endParaRPr sz="2400"/>
          </a:p>
        </p:txBody>
      </p:sp>
      <p:sp>
        <p:nvSpPr>
          <p:cNvPr id="81" name="Google Shape;81;p12"/>
          <p:cNvSpPr/>
          <p:nvPr/>
        </p:nvSpPr>
        <p:spPr>
          <a:xfrm>
            <a:off x="6169800" y="2783700"/>
            <a:ext cx="2223600" cy="160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Temps limitat</a:t>
            </a:r>
            <a:endParaRPr sz="2400"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200" y="2377975"/>
            <a:ext cx="3184200" cy="21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 funcionen</a:t>
            </a:r>
            <a:r>
              <a:rPr lang="es"/>
              <a:t>?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457200" y="1063375"/>
            <a:ext cx="2803500" cy="30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Primera generació de solucions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457200" y="2001800"/>
            <a:ext cx="2803500" cy="30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Selecció de les millors solucions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457200" y="3076488"/>
            <a:ext cx="2803500" cy="30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Nova</a:t>
            </a:r>
            <a:r>
              <a:rPr lang="es"/>
              <a:t> generació de solucions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138350" y="2383638"/>
            <a:ext cx="1267500" cy="30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Encreuaments</a:t>
            </a:r>
            <a:endParaRPr sz="1200"/>
          </a:p>
        </p:txBody>
      </p:sp>
      <p:sp>
        <p:nvSpPr>
          <p:cNvPr id="92" name="Google Shape;92;p13"/>
          <p:cNvSpPr/>
          <p:nvPr/>
        </p:nvSpPr>
        <p:spPr>
          <a:xfrm>
            <a:off x="1138350" y="2692262"/>
            <a:ext cx="1267500" cy="30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Mutacions</a:t>
            </a:r>
            <a:endParaRPr sz="1200"/>
          </a:p>
        </p:txBody>
      </p:sp>
      <p:sp>
        <p:nvSpPr>
          <p:cNvPr id="93" name="Google Shape;93;p13"/>
          <p:cNvSpPr/>
          <p:nvPr/>
        </p:nvSpPr>
        <p:spPr>
          <a:xfrm rot="5400000">
            <a:off x="2334150" y="2379500"/>
            <a:ext cx="750900" cy="60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457200" y="3997125"/>
            <a:ext cx="2803500" cy="30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Solució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 rot="5400000">
            <a:off x="1550400" y="1374175"/>
            <a:ext cx="617100" cy="60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 rot="5400000">
            <a:off x="1550400" y="3389900"/>
            <a:ext cx="617100" cy="60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 rot="10800000">
            <a:off x="3260700" y="1882800"/>
            <a:ext cx="1104000" cy="1489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425" y="1789178"/>
            <a:ext cx="4474502" cy="186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Cerca d’ubicacions</a:t>
            </a:r>
            <a:endParaRPr/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457200" y="1200150"/>
            <a:ext cx="5082000" cy="8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/>
              <a:t>Considerar els cromosomes com a permutacions</a:t>
            </a:r>
            <a:r>
              <a:rPr lang="es" sz="2400"/>
              <a:t> dels pacients</a:t>
            </a:r>
            <a:endParaRPr sz="2400"/>
          </a:p>
        </p:txBody>
      </p:sp>
      <p:grpSp>
        <p:nvGrpSpPr>
          <p:cNvPr id="105" name="Google Shape;105;p14"/>
          <p:cNvGrpSpPr/>
          <p:nvPr/>
        </p:nvGrpSpPr>
        <p:grpSpPr>
          <a:xfrm>
            <a:off x="5539200" y="1063375"/>
            <a:ext cx="1952400" cy="1575825"/>
            <a:chOff x="5539200" y="1063375"/>
            <a:chExt cx="1952400" cy="1575825"/>
          </a:xfrm>
        </p:grpSpPr>
        <p:sp>
          <p:nvSpPr>
            <p:cNvPr id="106" name="Google Shape;106;p14"/>
            <p:cNvSpPr/>
            <p:nvPr/>
          </p:nvSpPr>
          <p:spPr>
            <a:xfrm>
              <a:off x="5680588" y="2356900"/>
              <a:ext cx="333900" cy="28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539200" y="1063375"/>
              <a:ext cx="1952400" cy="1254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539200" y="1063375"/>
              <a:ext cx="3207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5539200" y="1354473"/>
              <a:ext cx="3207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529571" y="2027352"/>
              <a:ext cx="3207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6850197" y="2027352"/>
              <a:ext cx="3207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170824" y="2027352"/>
              <a:ext cx="3207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014518" y="2356900"/>
              <a:ext cx="333900" cy="28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6348447" y="2356900"/>
              <a:ext cx="333900" cy="28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6682377" y="2356900"/>
              <a:ext cx="333900" cy="28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7016308" y="2356900"/>
              <a:ext cx="333900" cy="28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</p:grp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457200" y="3733875"/>
            <a:ext cx="8229600" cy="4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/>
              <a:t>No es contemplen els encreuaments!</a:t>
            </a:r>
            <a:endParaRPr sz="2400"/>
          </a:p>
        </p:txBody>
      </p:sp>
      <p:sp>
        <p:nvSpPr>
          <p:cNvPr id="118" name="Google Shape;118;p14"/>
          <p:cNvSpPr/>
          <p:nvPr/>
        </p:nvSpPr>
        <p:spPr>
          <a:xfrm>
            <a:off x="1643075" y="4240800"/>
            <a:ext cx="2503200" cy="47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Canvi de llit</a:t>
            </a: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4757030" y="4240800"/>
            <a:ext cx="2503200" cy="47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Perill potencial pel pacient</a:t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 rot="-5400000">
            <a:off x="4308995" y="4304421"/>
            <a:ext cx="285300" cy="346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>
            <a:off x="457200" y="2809025"/>
            <a:ext cx="5863400" cy="718275"/>
            <a:chOff x="457200" y="2809025"/>
            <a:chExt cx="5863400" cy="718275"/>
          </a:xfrm>
        </p:grpSpPr>
        <p:sp>
          <p:nvSpPr>
            <p:cNvPr id="122" name="Google Shape;122;p14"/>
            <p:cNvSpPr/>
            <p:nvPr/>
          </p:nvSpPr>
          <p:spPr>
            <a:xfrm>
              <a:off x="4572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8021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1470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4919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8368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25266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28715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2164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5613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39062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49409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6307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9756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 rot="-5400000">
              <a:off x="2252348" y="3207362"/>
              <a:ext cx="203700" cy="2967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 rot="-5400000">
              <a:off x="4321748" y="3207362"/>
              <a:ext cx="203700" cy="2967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7" name="Google Shape;137;p14"/>
            <p:cNvCxnSpPr>
              <a:stCxn id="127" idx="0"/>
              <a:endCxn id="129" idx="0"/>
            </p:cNvCxnSpPr>
            <p:nvPr/>
          </p:nvCxnSpPr>
          <p:spPr>
            <a:xfrm flipH="1" rot="-5400000">
              <a:off x="3043650" y="2891750"/>
              <a:ext cx="600" cy="689700"/>
            </a:xfrm>
            <a:prstGeom prst="curvedConnector3">
              <a:avLst>
                <a:gd fmla="val -39687500" name="adj1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8" name="Google Shape;138;p14"/>
            <p:cNvSpPr/>
            <p:nvPr/>
          </p:nvSpPr>
          <p:spPr>
            <a:xfrm>
              <a:off x="457200" y="2809025"/>
              <a:ext cx="1448400" cy="291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Mutacions</a:t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45960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5285800" y="3236300"/>
              <a:ext cx="345000" cy="2910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Cerca d’ubicacions: fitting</a:t>
            </a:r>
            <a:endParaRPr/>
          </a:p>
        </p:txBody>
      </p:sp>
      <p:grpSp>
        <p:nvGrpSpPr>
          <p:cNvPr id="146" name="Google Shape;146;p15"/>
          <p:cNvGrpSpPr/>
          <p:nvPr/>
        </p:nvGrpSpPr>
        <p:grpSpPr>
          <a:xfrm>
            <a:off x="676225" y="1794475"/>
            <a:ext cx="7791550" cy="402300"/>
            <a:chOff x="676225" y="1794475"/>
            <a:chExt cx="7791550" cy="402300"/>
          </a:xfrm>
        </p:grpSpPr>
        <p:sp>
          <p:nvSpPr>
            <p:cNvPr id="147" name="Google Shape;147;p15"/>
            <p:cNvSpPr/>
            <p:nvPr/>
          </p:nvSpPr>
          <p:spPr>
            <a:xfrm>
              <a:off x="67622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107852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48082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88312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228542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5627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85857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726087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766317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8065475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566250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968550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370850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4773150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175450" y="1794475"/>
              <a:ext cx="402300" cy="402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</p:grpSp>
      <p:sp>
        <p:nvSpPr>
          <p:cNvPr id="162" name="Google Shape;162;p15"/>
          <p:cNvSpPr txBox="1"/>
          <p:nvPr>
            <p:ph idx="1" type="body"/>
          </p:nvPr>
        </p:nvSpPr>
        <p:spPr>
          <a:xfrm>
            <a:off x="457200" y="1063375"/>
            <a:ext cx="82296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Quina configuració és millor?</a:t>
            </a:r>
            <a:endParaRPr/>
          </a:p>
        </p:txBody>
      </p:sp>
      <p:grpSp>
        <p:nvGrpSpPr>
          <p:cNvPr id="163" name="Google Shape;163;p15"/>
          <p:cNvGrpSpPr/>
          <p:nvPr/>
        </p:nvGrpSpPr>
        <p:grpSpPr>
          <a:xfrm>
            <a:off x="1192800" y="2253825"/>
            <a:ext cx="6758400" cy="1131600"/>
            <a:chOff x="1192800" y="2253825"/>
            <a:chExt cx="6758400" cy="1131600"/>
          </a:xfrm>
        </p:grpSpPr>
        <p:sp>
          <p:nvSpPr>
            <p:cNvPr id="164" name="Google Shape;164;p15"/>
            <p:cNvSpPr/>
            <p:nvPr/>
          </p:nvSpPr>
          <p:spPr>
            <a:xfrm>
              <a:off x="1192800" y="2600025"/>
              <a:ext cx="6758400" cy="785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/>
                <a:t>Algoritme d’assignació</a:t>
              </a:r>
              <a:endParaRPr sz="2400"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1445275" y="2253825"/>
              <a:ext cx="473400" cy="346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335300" y="2253825"/>
              <a:ext cx="473400" cy="346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7225325" y="2253825"/>
              <a:ext cx="473400" cy="346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15"/>
          <p:cNvGrpSpPr/>
          <p:nvPr/>
        </p:nvGrpSpPr>
        <p:grpSpPr>
          <a:xfrm>
            <a:off x="1192800" y="3439850"/>
            <a:ext cx="6758400" cy="1134225"/>
            <a:chOff x="1192800" y="3439850"/>
            <a:chExt cx="6758400" cy="1134225"/>
          </a:xfrm>
        </p:grpSpPr>
        <p:sp>
          <p:nvSpPr>
            <p:cNvPr id="169" name="Google Shape;169;p15"/>
            <p:cNvSpPr/>
            <p:nvPr/>
          </p:nvSpPr>
          <p:spPr>
            <a:xfrm>
              <a:off x="1192800" y="3788675"/>
              <a:ext cx="6758400" cy="785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/>
                <a:t>Configuració amb la millor assignació</a:t>
              </a:r>
              <a:endParaRPr sz="2400"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335300" y="3439850"/>
              <a:ext cx="473400" cy="346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Cerca d’assignacions: cromosoma</a:t>
            </a:r>
            <a:endParaRPr/>
          </a:p>
        </p:txBody>
      </p:sp>
      <p:sp>
        <p:nvSpPr>
          <p:cNvPr id="176" name="Google Shape;176;p16"/>
          <p:cNvSpPr txBox="1"/>
          <p:nvPr>
            <p:ph idx="1" type="body"/>
          </p:nvPr>
        </p:nvSpPr>
        <p:spPr>
          <a:xfrm>
            <a:off x="457200" y="1200150"/>
            <a:ext cx="5507400" cy="6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/>
              <a:t>Assignacions de pacients a les infermeres</a:t>
            </a:r>
            <a:endParaRPr sz="2400"/>
          </a:p>
        </p:txBody>
      </p:sp>
      <p:grpSp>
        <p:nvGrpSpPr>
          <p:cNvPr id="177" name="Google Shape;177;p16"/>
          <p:cNvGrpSpPr/>
          <p:nvPr/>
        </p:nvGrpSpPr>
        <p:grpSpPr>
          <a:xfrm>
            <a:off x="5964650" y="1151625"/>
            <a:ext cx="2232600" cy="1664450"/>
            <a:chOff x="5964650" y="1151625"/>
            <a:chExt cx="2232600" cy="1664450"/>
          </a:xfrm>
        </p:grpSpPr>
        <p:sp>
          <p:nvSpPr>
            <p:cNvPr id="178" name="Google Shape;178;p16"/>
            <p:cNvSpPr/>
            <p:nvPr/>
          </p:nvSpPr>
          <p:spPr>
            <a:xfrm>
              <a:off x="5964650" y="1151625"/>
              <a:ext cx="2232600" cy="1257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16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6493267" y="1186975"/>
              <a:ext cx="367661" cy="40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6"/>
            <p:cNvPicPr preferRelativeResize="0"/>
            <p:nvPr/>
          </p:nvPicPr>
          <p:blipFill rotWithShape="1">
            <a:blip r:embed="rId3">
              <a:alphaModFix/>
            </a:blip>
            <a:srcRect b="7398" l="0" r="0" t="0"/>
            <a:stretch/>
          </p:blipFill>
          <p:spPr>
            <a:xfrm>
              <a:off x="7297867" y="1186975"/>
              <a:ext cx="367661" cy="40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6"/>
            <p:cNvSpPr/>
            <p:nvPr/>
          </p:nvSpPr>
          <p:spPr>
            <a:xfrm>
              <a:off x="6175763" y="2020075"/>
              <a:ext cx="3621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537833" y="2020075"/>
              <a:ext cx="3621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899902" y="2020075"/>
              <a:ext cx="3621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7261973" y="2020075"/>
              <a:ext cx="3621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7624043" y="2020075"/>
              <a:ext cx="3621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cxnSp>
          <p:nvCxnSpPr>
            <p:cNvPr id="186" name="Google Shape;186;p16"/>
            <p:cNvCxnSpPr>
              <a:endCxn id="181" idx="0"/>
            </p:cNvCxnSpPr>
            <p:nvPr/>
          </p:nvCxnSpPr>
          <p:spPr>
            <a:xfrm flipH="1">
              <a:off x="6356813" y="1589275"/>
              <a:ext cx="4023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7" name="Google Shape;187;p16"/>
            <p:cNvCxnSpPr>
              <a:stCxn id="179" idx="2"/>
              <a:endCxn id="184" idx="0"/>
            </p:cNvCxnSpPr>
            <p:nvPr/>
          </p:nvCxnSpPr>
          <p:spPr>
            <a:xfrm>
              <a:off x="6677098" y="1589275"/>
              <a:ext cx="7659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8" name="Google Shape;188;p16"/>
            <p:cNvCxnSpPr>
              <a:stCxn id="180" idx="2"/>
              <a:endCxn id="183" idx="0"/>
            </p:cNvCxnSpPr>
            <p:nvPr/>
          </p:nvCxnSpPr>
          <p:spPr>
            <a:xfrm flipH="1">
              <a:off x="7080898" y="1589275"/>
              <a:ext cx="4008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9" name="Google Shape;189;p16"/>
            <p:cNvCxnSpPr>
              <a:stCxn id="180" idx="2"/>
              <a:endCxn id="182" idx="0"/>
            </p:cNvCxnSpPr>
            <p:nvPr/>
          </p:nvCxnSpPr>
          <p:spPr>
            <a:xfrm flipH="1">
              <a:off x="6718798" y="1589275"/>
              <a:ext cx="7629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0" name="Google Shape;190;p16"/>
            <p:cNvCxnSpPr>
              <a:stCxn id="180" idx="2"/>
              <a:endCxn id="185" idx="0"/>
            </p:cNvCxnSpPr>
            <p:nvPr/>
          </p:nvCxnSpPr>
          <p:spPr>
            <a:xfrm>
              <a:off x="7481698" y="1589275"/>
              <a:ext cx="323400" cy="43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1" name="Google Shape;191;p16"/>
            <p:cNvSpPr/>
            <p:nvPr/>
          </p:nvSpPr>
          <p:spPr>
            <a:xfrm>
              <a:off x="6042663" y="2497475"/>
              <a:ext cx="3606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403340" y="2497475"/>
              <a:ext cx="3606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7037281" y="2497475"/>
              <a:ext cx="3606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7397958" y="2497475"/>
              <a:ext cx="3606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7758635" y="2497475"/>
              <a:ext cx="360600" cy="31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6764017" y="2497475"/>
              <a:ext cx="273300" cy="3186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FFFFFF"/>
                  </a:solidFill>
                </a:rPr>
                <a:t>-1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97" name="Google Shape;197;p16"/>
          <p:cNvGrpSpPr/>
          <p:nvPr/>
        </p:nvGrpSpPr>
        <p:grpSpPr>
          <a:xfrm>
            <a:off x="693950" y="2822475"/>
            <a:ext cx="4317384" cy="995827"/>
            <a:chOff x="693950" y="2822475"/>
            <a:chExt cx="4317384" cy="995827"/>
          </a:xfrm>
        </p:grpSpPr>
        <p:sp>
          <p:nvSpPr>
            <p:cNvPr id="198" name="Google Shape;198;p16"/>
            <p:cNvSpPr/>
            <p:nvPr/>
          </p:nvSpPr>
          <p:spPr>
            <a:xfrm>
              <a:off x="693950" y="2822475"/>
              <a:ext cx="1511700" cy="318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Encreuaments</a:t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93950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1038916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1645244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1990210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2335176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1038916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1383882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1990210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2335176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1383882" y="3217275"/>
              <a:ext cx="261300" cy="262200"/>
            </a:xfrm>
            <a:prstGeom prst="rect">
              <a:avLst/>
            </a:prstGeom>
            <a:solidFill>
              <a:srgbClr val="000000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600">
                  <a:solidFill>
                    <a:srgbClr val="FFFFFF"/>
                  </a:solidFill>
                </a:rPr>
                <a:t>-1</a:t>
              </a:r>
              <a:endParaRPr sz="600">
                <a:solidFill>
                  <a:srgbClr val="FFFFFF"/>
                </a:solidFill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728848" y="3556102"/>
              <a:ext cx="261300" cy="2622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600">
                  <a:solidFill>
                    <a:srgbClr val="FFFFFF"/>
                  </a:solidFill>
                </a:rPr>
                <a:t>-1</a:t>
              </a:r>
              <a:endParaRPr sz="600">
                <a:solidFill>
                  <a:srgbClr val="FFFFFF"/>
                </a:solidFill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3025108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3370074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3976402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>
                  <a:solidFill>
                    <a:srgbClr val="FF0000"/>
                  </a:solidFill>
                </a:rPr>
                <a:t>A</a:t>
              </a:r>
              <a:endParaRPr b="1">
                <a:solidFill>
                  <a:srgbClr val="FF0000"/>
                </a:solidFill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4321368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4666334" y="3217275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025108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3370074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3715040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4321368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>
                  <a:solidFill>
                    <a:srgbClr val="FF0000"/>
                  </a:solidFill>
                </a:rPr>
                <a:t>E</a:t>
              </a:r>
              <a:endParaRPr b="1">
                <a:solidFill>
                  <a:srgbClr val="FF0000"/>
                </a:solidFill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4666334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715040" y="3217275"/>
              <a:ext cx="261300" cy="2622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600">
                  <a:solidFill>
                    <a:srgbClr val="FFFFFF"/>
                  </a:solidFill>
                </a:rPr>
                <a:t>-1</a:t>
              </a:r>
              <a:endParaRPr sz="600">
                <a:solidFill>
                  <a:srgbClr val="FFFFFF"/>
                </a:solidFill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4060006" y="3556102"/>
              <a:ext cx="261300" cy="2622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600">
                  <a:solidFill>
                    <a:srgbClr val="FFFFFF"/>
                  </a:solidFill>
                </a:rPr>
                <a:t>-1</a:t>
              </a:r>
              <a:endParaRPr sz="600">
                <a:solidFill>
                  <a:srgbClr val="FFFFFF"/>
                </a:solidFill>
              </a:endParaRPr>
            </a:p>
          </p:txBody>
        </p:sp>
        <p:cxnSp>
          <p:nvCxnSpPr>
            <p:cNvPr id="222" name="Google Shape;222;p16"/>
            <p:cNvCxnSpPr>
              <a:stCxn id="203" idx="3"/>
              <a:endCxn id="215" idx="1"/>
            </p:cNvCxnSpPr>
            <p:nvPr/>
          </p:nvCxnSpPr>
          <p:spPr>
            <a:xfrm>
              <a:off x="2680176" y="3348375"/>
              <a:ext cx="345000" cy="3387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3" name="Google Shape;223;p16"/>
            <p:cNvCxnSpPr>
              <a:stCxn id="207" idx="3"/>
              <a:endCxn id="210" idx="1"/>
            </p:cNvCxnSpPr>
            <p:nvPr/>
          </p:nvCxnSpPr>
          <p:spPr>
            <a:xfrm flipH="1" rot="10800000">
              <a:off x="2680176" y="3348502"/>
              <a:ext cx="345000" cy="3387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4" name="Google Shape;224;p16"/>
            <p:cNvSpPr/>
            <p:nvPr/>
          </p:nvSpPr>
          <p:spPr>
            <a:xfrm>
              <a:off x="693950" y="3556102"/>
              <a:ext cx="345000" cy="2622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</p:grpSp>
      <p:grpSp>
        <p:nvGrpSpPr>
          <p:cNvPr id="225" name="Google Shape;225;p16"/>
          <p:cNvGrpSpPr/>
          <p:nvPr/>
        </p:nvGrpSpPr>
        <p:grpSpPr>
          <a:xfrm>
            <a:off x="672063" y="4078542"/>
            <a:ext cx="6953675" cy="637459"/>
            <a:chOff x="672063" y="4078542"/>
            <a:chExt cx="6953675" cy="637459"/>
          </a:xfrm>
        </p:grpSpPr>
        <p:sp>
          <p:nvSpPr>
            <p:cNvPr id="226" name="Google Shape;226;p16"/>
            <p:cNvSpPr/>
            <p:nvPr/>
          </p:nvSpPr>
          <p:spPr>
            <a:xfrm>
              <a:off x="672075" y="4078542"/>
              <a:ext cx="1511700" cy="2388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Mutacions</a:t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72063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032730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666654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2027321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387988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1393397" y="4395259"/>
              <a:ext cx="273300" cy="2946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FFFFFF"/>
                  </a:solidFill>
                </a:rPr>
                <a:t>-1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 rot="-5400000">
              <a:off x="2755502" y="4387501"/>
              <a:ext cx="346800" cy="310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109322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469989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4103913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4464580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4825247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830656" y="4395259"/>
              <a:ext cx="273300" cy="2946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FFFFFF"/>
                  </a:solidFill>
                </a:rPr>
                <a:t>-1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 rot="-5400000">
              <a:off x="5193927" y="4387501"/>
              <a:ext cx="346800" cy="3102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5548912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A</a:t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6904170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D</a:t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264837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E</a:t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270246" y="4395259"/>
              <a:ext cx="273300" cy="2946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FFFFFF"/>
                  </a:solidFill>
                </a:rPr>
                <a:t>-1</a:t>
              </a:r>
              <a:endParaRPr sz="800">
                <a:solidFill>
                  <a:srgbClr val="FFFFFF"/>
                </a:solidFill>
              </a:endParaRPr>
            </a:p>
          </p:txBody>
        </p:sp>
        <p:cxnSp>
          <p:nvCxnSpPr>
            <p:cNvPr id="245" name="Google Shape;245;p16"/>
            <p:cNvCxnSpPr>
              <a:stCxn id="235" idx="0"/>
              <a:endCxn id="236" idx="0"/>
            </p:cNvCxnSpPr>
            <p:nvPr/>
          </p:nvCxnSpPr>
          <p:spPr>
            <a:xfrm flipH="1" rot="-5400000">
              <a:off x="3967089" y="4078609"/>
              <a:ext cx="600" cy="633900"/>
            </a:xfrm>
            <a:prstGeom prst="curvedConnector3">
              <a:avLst>
                <a:gd fmla="val -39687500" name="adj1"/>
              </a:avLst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6" name="Google Shape;246;p16"/>
            <p:cNvSpPr/>
            <p:nvPr/>
          </p:nvSpPr>
          <p:spPr>
            <a:xfrm>
              <a:off x="5909579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C</a:t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6543503" y="4395259"/>
              <a:ext cx="360900" cy="2946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B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