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13"/>
  </p:notesMasterIdLst>
  <p:sldIdLst>
    <p:sldId id="257" r:id="rId2"/>
    <p:sldId id="260" r:id="rId3"/>
    <p:sldId id="262" r:id="rId4"/>
    <p:sldId id="261" r:id="rId5"/>
    <p:sldId id="263" r:id="rId6"/>
    <p:sldId id="269" r:id="rId7"/>
    <p:sldId id="264" r:id="rId8"/>
    <p:sldId id="265" r:id="rId9"/>
    <p:sldId id="266" r:id="rId10"/>
    <p:sldId id="267" r:id="rId11"/>
    <p:sldId id="26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7EFC"/>
    <a:srgbClr val="8742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533" autoAdjust="0"/>
  </p:normalViewPr>
  <p:slideViewPr>
    <p:cSldViewPr snapToGrid="0">
      <p:cViewPr varScale="1">
        <p:scale>
          <a:sx n="53" d="100"/>
          <a:sy n="53" d="100"/>
        </p:scale>
        <p:origin x="117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134201-1B77-4958-B8DC-E92F0E65EAA4}" type="datetimeFigureOut">
              <a:rPr lang="ca-ES" smtClean="0"/>
              <a:t>2/6/2019</a:t>
            </a:fld>
            <a:endParaRPr lang="ca-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a-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B2373-6F11-4D7D-AE89-4D372AB5F870}" type="slidenum">
              <a:rPr lang="ca-ES" smtClean="0"/>
              <a:t>‹Nº›</a:t>
            </a:fld>
            <a:endParaRPr lang="ca-ES"/>
          </a:p>
        </p:txBody>
      </p:sp>
    </p:spTree>
    <p:extLst>
      <p:ext uri="{BB962C8B-B14F-4D97-AF65-F5344CB8AC3E}">
        <p14:creationId xmlns:p14="http://schemas.microsoft.com/office/powerpoint/2010/main" val="880071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dirty="0"/>
              <a:t>Benvinguts i benvingudes a la presentació oficial del projecte </a:t>
            </a:r>
            <a:r>
              <a:rPr lang="ca-ES" dirty="0" err="1"/>
              <a:t>CompareIt</a:t>
            </a:r>
            <a:r>
              <a:rPr lang="ca-ES" dirty="0"/>
              <a:t>. El meu nom és Joan Miquel, i com a autor i responsable del projecte, seré l’encarregat d’explicar una mica en que consisteix, quines característiques té, quines funcionalitats ofereix, i alguns aspectes més.</a:t>
            </a:r>
          </a:p>
        </p:txBody>
      </p:sp>
      <p:sp>
        <p:nvSpPr>
          <p:cNvPr id="4" name="Marcador de número de diapositiva 3"/>
          <p:cNvSpPr>
            <a:spLocks noGrp="1"/>
          </p:cNvSpPr>
          <p:nvPr>
            <p:ph type="sldNum" sz="quarter" idx="5"/>
          </p:nvPr>
        </p:nvSpPr>
        <p:spPr/>
        <p:txBody>
          <a:bodyPr/>
          <a:lstStyle/>
          <a:p>
            <a:fld id="{59CB2373-6F11-4D7D-AE89-4D372AB5F870}" type="slidenum">
              <a:rPr lang="ca-ES" smtClean="0"/>
              <a:t>1</a:t>
            </a:fld>
            <a:endParaRPr lang="ca-ES"/>
          </a:p>
        </p:txBody>
      </p:sp>
    </p:spTree>
    <p:extLst>
      <p:ext uri="{BB962C8B-B14F-4D97-AF65-F5344CB8AC3E}">
        <p14:creationId xmlns:p14="http://schemas.microsoft.com/office/powerpoint/2010/main" val="4095934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dirty="0"/>
              <a:t>Finalment, de cara al futur de l’aplicació, es plantegen les següents possibilitats: ampliar la llista de funcionalitats que ofereix l’aplicació; analitzar si el model actual d’introducció de la informació és correcte o no (recordem que recau en els mateixos usuaris); revisar i millorar la interfície gràfica, d’acord amb les noves tecnologies i tendències que van sorgint.</a:t>
            </a:r>
          </a:p>
        </p:txBody>
      </p:sp>
      <p:sp>
        <p:nvSpPr>
          <p:cNvPr id="4" name="Marcador de número de diapositiva 3"/>
          <p:cNvSpPr>
            <a:spLocks noGrp="1"/>
          </p:cNvSpPr>
          <p:nvPr>
            <p:ph type="sldNum" sz="quarter" idx="5"/>
          </p:nvPr>
        </p:nvSpPr>
        <p:spPr/>
        <p:txBody>
          <a:bodyPr/>
          <a:lstStyle/>
          <a:p>
            <a:fld id="{59CB2373-6F11-4D7D-AE89-4D372AB5F870}" type="slidenum">
              <a:rPr lang="ca-ES" smtClean="0"/>
              <a:t>10</a:t>
            </a:fld>
            <a:endParaRPr lang="ca-ES"/>
          </a:p>
        </p:txBody>
      </p:sp>
    </p:spTree>
    <p:extLst>
      <p:ext uri="{BB962C8B-B14F-4D97-AF65-F5344CB8AC3E}">
        <p14:creationId xmlns:p14="http://schemas.microsoft.com/office/powerpoint/2010/main" val="2670764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dirty="0"/>
              <a:t>Per acabar, s’obri el torn de preguntes... Gràcies per l’atenció!</a:t>
            </a:r>
          </a:p>
        </p:txBody>
      </p:sp>
      <p:sp>
        <p:nvSpPr>
          <p:cNvPr id="4" name="Marcador de número de diapositiva 3"/>
          <p:cNvSpPr>
            <a:spLocks noGrp="1"/>
          </p:cNvSpPr>
          <p:nvPr>
            <p:ph type="sldNum" sz="quarter" idx="5"/>
          </p:nvPr>
        </p:nvSpPr>
        <p:spPr/>
        <p:txBody>
          <a:bodyPr/>
          <a:lstStyle/>
          <a:p>
            <a:fld id="{59CB2373-6F11-4D7D-AE89-4D372AB5F870}" type="slidenum">
              <a:rPr lang="ca-ES" smtClean="0"/>
              <a:t>11</a:t>
            </a:fld>
            <a:endParaRPr lang="ca-ES"/>
          </a:p>
        </p:txBody>
      </p:sp>
    </p:spTree>
    <p:extLst>
      <p:ext uri="{BB962C8B-B14F-4D97-AF65-F5344CB8AC3E}">
        <p14:creationId xmlns:p14="http://schemas.microsoft.com/office/powerpoint/2010/main" val="2414144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dirty="0"/>
              <a:t>Que és </a:t>
            </a:r>
            <a:r>
              <a:rPr lang="ca-ES" dirty="0" err="1"/>
              <a:t>CompareIt</a:t>
            </a:r>
            <a:r>
              <a:rPr lang="ca-ES" dirty="0"/>
              <a:t>? Es tracta d’una aplicació web destinada a efectuar comparacions i valoracions d’ítems o serveis, els quals es troben classificats en diferents categories, segons la seva naturalesa. Per exemple, podria existir la categoria Cotxes, la categoria Restaurants, Hotels, etc.</a:t>
            </a:r>
          </a:p>
        </p:txBody>
      </p:sp>
      <p:sp>
        <p:nvSpPr>
          <p:cNvPr id="4" name="Marcador de número de diapositiva 3"/>
          <p:cNvSpPr>
            <a:spLocks noGrp="1"/>
          </p:cNvSpPr>
          <p:nvPr>
            <p:ph type="sldNum" sz="quarter" idx="5"/>
          </p:nvPr>
        </p:nvSpPr>
        <p:spPr/>
        <p:txBody>
          <a:bodyPr/>
          <a:lstStyle/>
          <a:p>
            <a:fld id="{59CB2373-6F11-4D7D-AE89-4D372AB5F870}" type="slidenum">
              <a:rPr lang="ca-ES" smtClean="0"/>
              <a:t>2</a:t>
            </a:fld>
            <a:endParaRPr lang="ca-ES"/>
          </a:p>
        </p:txBody>
      </p:sp>
    </p:spTree>
    <p:extLst>
      <p:ext uri="{BB962C8B-B14F-4D97-AF65-F5344CB8AC3E}">
        <p14:creationId xmlns:p14="http://schemas.microsoft.com/office/powerpoint/2010/main" val="355604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dirty="0"/>
              <a:t>Quines característiques té aquesta aplicació? En primer lloc, està dissenyada per adaptar-se a la mida de diferents dispositius, com ordinadors, </a:t>
            </a:r>
            <a:r>
              <a:rPr lang="ca-ES" dirty="0" err="1"/>
              <a:t>tablets</a:t>
            </a:r>
            <a:r>
              <a:rPr lang="ca-ES" dirty="0"/>
              <a:t> i </a:t>
            </a:r>
            <a:r>
              <a:rPr lang="ca-ES" dirty="0" err="1"/>
              <a:t>smartphones</a:t>
            </a:r>
            <a:r>
              <a:rPr lang="ca-ES" dirty="0"/>
              <a:t>. A més, la interfície gràfica s’ha dissenyat cercant la simplicitat i la facilitat d’ús, per tal de que els usuaris no perdin temps i sentin frustració utilitzant l’aplicació. Altres aspectes interessants de l’aplicació (i de les aplicacions web en general) és, per una part, la independència del sistema operatiu, i per altra banda, la no necessitat d’instal·lació en el dispositiu que en farà ús, ja que es visualitzarà a través d’un navegador web.</a:t>
            </a:r>
          </a:p>
        </p:txBody>
      </p:sp>
      <p:sp>
        <p:nvSpPr>
          <p:cNvPr id="4" name="Marcador de número de diapositiva 3"/>
          <p:cNvSpPr>
            <a:spLocks noGrp="1"/>
          </p:cNvSpPr>
          <p:nvPr>
            <p:ph type="sldNum" sz="quarter" idx="5"/>
          </p:nvPr>
        </p:nvSpPr>
        <p:spPr/>
        <p:txBody>
          <a:bodyPr/>
          <a:lstStyle/>
          <a:p>
            <a:fld id="{59CB2373-6F11-4D7D-AE89-4D372AB5F870}" type="slidenum">
              <a:rPr lang="ca-ES" smtClean="0"/>
              <a:t>3</a:t>
            </a:fld>
            <a:endParaRPr lang="ca-ES"/>
          </a:p>
        </p:txBody>
      </p:sp>
    </p:spTree>
    <p:extLst>
      <p:ext uri="{BB962C8B-B14F-4D97-AF65-F5344CB8AC3E}">
        <p14:creationId xmlns:p14="http://schemas.microsoft.com/office/powerpoint/2010/main" val="2982738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dirty="0"/>
              <a:t>Quines funcionalitats ofereix l’aplicació? L’enregistrament i la gestió dels usuaris, els quals compten amb un perfil, amb el seu nom, una fotografia i una breu descripció personal. La gestió i organització de les categories, que recau en els mateixos usuaris, els quals poden afegir noves categories o ítems. A partir d’una determinada categoria, es poden seleccionar diferents elements per a realitzar una comparació entre ells, la qual contindrà aportacions de qualsevol usuari que ho desitgi. A més, per a establir un sistema de reputació o </a:t>
            </a:r>
            <a:r>
              <a:rPr lang="ca-ES" dirty="0" err="1"/>
              <a:t>ranking</a:t>
            </a:r>
            <a:r>
              <a:rPr lang="ca-ES" dirty="0"/>
              <a:t>, els usuaris poden valorar, a través de comentaris i una puntuació, als altres usuaris.</a:t>
            </a:r>
          </a:p>
        </p:txBody>
      </p:sp>
      <p:sp>
        <p:nvSpPr>
          <p:cNvPr id="4" name="Marcador de número de diapositiva 3"/>
          <p:cNvSpPr>
            <a:spLocks noGrp="1"/>
          </p:cNvSpPr>
          <p:nvPr>
            <p:ph type="sldNum" sz="quarter" idx="5"/>
          </p:nvPr>
        </p:nvSpPr>
        <p:spPr/>
        <p:txBody>
          <a:bodyPr/>
          <a:lstStyle/>
          <a:p>
            <a:fld id="{59CB2373-6F11-4D7D-AE89-4D372AB5F870}" type="slidenum">
              <a:rPr lang="ca-ES" smtClean="0"/>
              <a:t>4</a:t>
            </a:fld>
            <a:endParaRPr lang="ca-ES"/>
          </a:p>
        </p:txBody>
      </p:sp>
    </p:spTree>
    <p:extLst>
      <p:ext uri="{BB962C8B-B14F-4D97-AF65-F5344CB8AC3E}">
        <p14:creationId xmlns:p14="http://schemas.microsoft.com/office/powerpoint/2010/main" val="2159058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dirty="0"/>
              <a:t>L’aplicació està desenvolupada amb el </a:t>
            </a:r>
            <a:r>
              <a:rPr lang="ca-ES" dirty="0" err="1"/>
              <a:t>framework</a:t>
            </a:r>
            <a:r>
              <a:rPr lang="ca-ES" dirty="0"/>
              <a:t> </a:t>
            </a:r>
            <a:r>
              <a:rPr lang="ca-ES" dirty="0" err="1"/>
              <a:t>Symfony</a:t>
            </a:r>
            <a:r>
              <a:rPr lang="ca-ES" dirty="0"/>
              <a:t>, el qual es basa en PHP, i aplica el patró model-vista-controlador. Segons aquest model, els usuaris interactuen amb l’aplicació a través de la interfície gràfica (vista), la qual envia informació a la capa de lògica de negoci o controlador, que al mateix temps es comunica amb la capa de dades o model, i retorna una resposta a la capa de presentació o vista, que és el que finalment visualitza l’usuari. </a:t>
            </a:r>
          </a:p>
        </p:txBody>
      </p:sp>
      <p:sp>
        <p:nvSpPr>
          <p:cNvPr id="4" name="Marcador de número de diapositiva 3"/>
          <p:cNvSpPr>
            <a:spLocks noGrp="1"/>
          </p:cNvSpPr>
          <p:nvPr>
            <p:ph type="sldNum" sz="quarter" idx="5"/>
          </p:nvPr>
        </p:nvSpPr>
        <p:spPr/>
        <p:txBody>
          <a:bodyPr/>
          <a:lstStyle/>
          <a:p>
            <a:fld id="{59CB2373-6F11-4D7D-AE89-4D372AB5F870}" type="slidenum">
              <a:rPr lang="ca-ES" smtClean="0"/>
              <a:t>5</a:t>
            </a:fld>
            <a:endParaRPr lang="ca-ES"/>
          </a:p>
        </p:txBody>
      </p:sp>
    </p:spTree>
    <p:extLst>
      <p:ext uri="{BB962C8B-B14F-4D97-AF65-F5344CB8AC3E}">
        <p14:creationId xmlns:p14="http://schemas.microsoft.com/office/powerpoint/2010/main" val="1641851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dirty="0"/>
              <a:t>En base a l’experiència personal, i a l’observació del comportament de les persones enfront a la presa de decisions, neix la idea de desenvolupar aquesta aplicació. És ben sabuda la dificultat que ens trobem les persones a l’hora de decidir-nos per una opció d’entre unes quantes. Així doncs, després de fer una mica d’investigació en quant a solucions actuals enfront aquest problema molt comú, no se’n va detectar cap que aportés el conjunt de funcionalitats que presenta </a:t>
            </a:r>
            <a:r>
              <a:rPr lang="ca-ES" dirty="0" err="1"/>
              <a:t>CompareIt</a:t>
            </a:r>
            <a:r>
              <a:rPr lang="ca-ES" dirty="0"/>
              <a:t>.</a:t>
            </a:r>
          </a:p>
        </p:txBody>
      </p:sp>
      <p:sp>
        <p:nvSpPr>
          <p:cNvPr id="4" name="Marcador de número de diapositiva 3"/>
          <p:cNvSpPr>
            <a:spLocks noGrp="1"/>
          </p:cNvSpPr>
          <p:nvPr>
            <p:ph type="sldNum" sz="quarter" idx="5"/>
          </p:nvPr>
        </p:nvSpPr>
        <p:spPr/>
        <p:txBody>
          <a:bodyPr/>
          <a:lstStyle/>
          <a:p>
            <a:fld id="{59CB2373-6F11-4D7D-AE89-4D372AB5F870}" type="slidenum">
              <a:rPr lang="ca-ES" smtClean="0"/>
              <a:t>6</a:t>
            </a:fld>
            <a:endParaRPr lang="ca-ES"/>
          </a:p>
        </p:txBody>
      </p:sp>
    </p:spTree>
    <p:extLst>
      <p:ext uri="{BB962C8B-B14F-4D97-AF65-F5344CB8AC3E}">
        <p14:creationId xmlns:p14="http://schemas.microsoft.com/office/powerpoint/2010/main" val="3368523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dirty="0"/>
              <a:t>L’aplicació ha estat pensada amb la intenció de que siguin els mateixos usuaris els encarregats d’aportar tota la informació. Tant les categories, ítems, comparacions, valoracions, etc. seran introduïdes a través d’aquesta pels usuaris registrats a l’aplicació.</a:t>
            </a:r>
          </a:p>
        </p:txBody>
      </p:sp>
      <p:sp>
        <p:nvSpPr>
          <p:cNvPr id="4" name="Marcador de número de diapositiva 3"/>
          <p:cNvSpPr>
            <a:spLocks noGrp="1"/>
          </p:cNvSpPr>
          <p:nvPr>
            <p:ph type="sldNum" sz="quarter" idx="5"/>
          </p:nvPr>
        </p:nvSpPr>
        <p:spPr/>
        <p:txBody>
          <a:bodyPr/>
          <a:lstStyle/>
          <a:p>
            <a:fld id="{59CB2373-6F11-4D7D-AE89-4D372AB5F870}" type="slidenum">
              <a:rPr lang="ca-ES" smtClean="0"/>
              <a:t>7</a:t>
            </a:fld>
            <a:endParaRPr lang="ca-ES"/>
          </a:p>
        </p:txBody>
      </p:sp>
    </p:spTree>
    <p:extLst>
      <p:ext uri="{BB962C8B-B14F-4D97-AF65-F5344CB8AC3E}">
        <p14:creationId xmlns:p14="http://schemas.microsoft.com/office/powerpoint/2010/main" val="467748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dirty="0"/>
              <a:t>Avui en dia, qualsevol usuari té accés a Internet, i compta amb algun dispositiu modern per fer ús de la xarxa, i, per tant, per emprar aplicacions web. La presa de decisions és una tasca que pràcticament totes les persones han de realitzar diàriament, per la qual cosa, l’aplicació ha estat dissenyada per a arribar a qualsevol tipus d’usuari, sense necessitat de que tinguin un alt coneixement tecnològic.</a:t>
            </a:r>
          </a:p>
        </p:txBody>
      </p:sp>
      <p:sp>
        <p:nvSpPr>
          <p:cNvPr id="4" name="Marcador de número de diapositiva 3"/>
          <p:cNvSpPr>
            <a:spLocks noGrp="1"/>
          </p:cNvSpPr>
          <p:nvPr>
            <p:ph type="sldNum" sz="quarter" idx="5"/>
          </p:nvPr>
        </p:nvSpPr>
        <p:spPr/>
        <p:txBody>
          <a:bodyPr/>
          <a:lstStyle/>
          <a:p>
            <a:fld id="{59CB2373-6F11-4D7D-AE89-4D372AB5F870}" type="slidenum">
              <a:rPr lang="ca-ES" smtClean="0"/>
              <a:t>8</a:t>
            </a:fld>
            <a:endParaRPr lang="ca-ES"/>
          </a:p>
        </p:txBody>
      </p:sp>
    </p:spTree>
    <p:extLst>
      <p:ext uri="{BB962C8B-B14F-4D97-AF65-F5344CB8AC3E}">
        <p14:creationId xmlns:p14="http://schemas.microsoft.com/office/powerpoint/2010/main" val="3738999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dirty="0"/>
              <a:t>L’aplicació, inicialment, s’ha desenvolupat per a que es pugui emprar de forma gratuïta, però, si es dona continuïtat al projecte, i aquesta creix, segurament serà necessari pensar en qualque model o opció per a generar ingressos. D’acord amb això, es proposen les següents tres opcions: compartir la informació que aporten els usuaris amb altres empreses, a les quals els hi pot interessar l’opinió que tenen aquests dels seus productes o serveis; introduir les compres in-</a:t>
            </a:r>
            <a:r>
              <a:rPr lang="ca-ES" dirty="0" err="1"/>
              <a:t>app</a:t>
            </a:r>
            <a:r>
              <a:rPr lang="ca-ES" dirty="0"/>
              <a:t> (compres dintre de l’aplicació); introduir publicitat relacionada amb productes o serveis del mateix tipus que els que apareixen a l’aplicació.</a:t>
            </a:r>
          </a:p>
        </p:txBody>
      </p:sp>
      <p:sp>
        <p:nvSpPr>
          <p:cNvPr id="4" name="Marcador de número de diapositiva 3"/>
          <p:cNvSpPr>
            <a:spLocks noGrp="1"/>
          </p:cNvSpPr>
          <p:nvPr>
            <p:ph type="sldNum" sz="quarter" idx="5"/>
          </p:nvPr>
        </p:nvSpPr>
        <p:spPr/>
        <p:txBody>
          <a:bodyPr/>
          <a:lstStyle/>
          <a:p>
            <a:fld id="{59CB2373-6F11-4D7D-AE89-4D372AB5F870}" type="slidenum">
              <a:rPr lang="ca-ES" smtClean="0"/>
              <a:t>9</a:t>
            </a:fld>
            <a:endParaRPr lang="ca-ES"/>
          </a:p>
        </p:txBody>
      </p:sp>
    </p:spTree>
    <p:extLst>
      <p:ext uri="{BB962C8B-B14F-4D97-AF65-F5344CB8AC3E}">
        <p14:creationId xmlns:p14="http://schemas.microsoft.com/office/powerpoint/2010/main" val="58258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21280455-1CAE-4910-92CF-5C6331579626}" type="datetimeFigureOut">
              <a:rPr lang="ca-ES" smtClean="0"/>
              <a:t>2/6/2019</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374E4896-AC77-4339-AC1A-AAE33ACBA3B0}" type="slidenum">
              <a:rPr lang="ca-ES" smtClean="0"/>
              <a:t>‹Nº›</a:t>
            </a:fld>
            <a:endParaRPr lang="ca-ES"/>
          </a:p>
        </p:txBody>
      </p:sp>
    </p:spTree>
    <p:extLst>
      <p:ext uri="{BB962C8B-B14F-4D97-AF65-F5344CB8AC3E}">
        <p14:creationId xmlns:p14="http://schemas.microsoft.com/office/powerpoint/2010/main" val="110656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1280455-1CAE-4910-92CF-5C6331579626}" type="datetimeFigureOut">
              <a:rPr lang="ca-ES" smtClean="0"/>
              <a:t>2/6/2019</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374E4896-AC77-4339-AC1A-AAE33ACBA3B0}" type="slidenum">
              <a:rPr lang="ca-ES" smtClean="0"/>
              <a:t>‹Nº›</a:t>
            </a:fld>
            <a:endParaRPr lang="ca-ES"/>
          </a:p>
        </p:txBody>
      </p:sp>
    </p:spTree>
    <p:extLst>
      <p:ext uri="{BB962C8B-B14F-4D97-AF65-F5344CB8AC3E}">
        <p14:creationId xmlns:p14="http://schemas.microsoft.com/office/powerpoint/2010/main" val="677520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1280455-1CAE-4910-92CF-5C6331579626}" type="datetimeFigureOut">
              <a:rPr lang="ca-ES" smtClean="0"/>
              <a:t>2/6/2019</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374E4896-AC77-4339-AC1A-AAE33ACBA3B0}" type="slidenum">
              <a:rPr lang="ca-ES" smtClean="0"/>
              <a:t>‹Nº›</a:t>
            </a:fld>
            <a:endParaRPr lang="ca-ES"/>
          </a:p>
        </p:txBody>
      </p:sp>
    </p:spTree>
    <p:extLst>
      <p:ext uri="{BB962C8B-B14F-4D97-AF65-F5344CB8AC3E}">
        <p14:creationId xmlns:p14="http://schemas.microsoft.com/office/powerpoint/2010/main" val="2997884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1280455-1CAE-4910-92CF-5C6331579626}" type="datetimeFigureOut">
              <a:rPr lang="ca-ES" smtClean="0"/>
              <a:t>2/6/2019</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374E4896-AC77-4339-AC1A-AAE33ACBA3B0}" type="slidenum">
              <a:rPr lang="ca-ES" smtClean="0"/>
              <a:t>‹Nº›</a:t>
            </a:fld>
            <a:endParaRPr lang="ca-E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745402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1280455-1CAE-4910-92CF-5C6331579626}" type="datetimeFigureOut">
              <a:rPr lang="ca-ES" smtClean="0"/>
              <a:t>2/6/2019</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374E4896-AC77-4339-AC1A-AAE33ACBA3B0}" type="slidenum">
              <a:rPr lang="ca-ES" smtClean="0"/>
              <a:t>‹Nº›</a:t>
            </a:fld>
            <a:endParaRPr lang="ca-ES"/>
          </a:p>
        </p:txBody>
      </p:sp>
    </p:spTree>
    <p:extLst>
      <p:ext uri="{BB962C8B-B14F-4D97-AF65-F5344CB8AC3E}">
        <p14:creationId xmlns:p14="http://schemas.microsoft.com/office/powerpoint/2010/main" val="928078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1280455-1CAE-4910-92CF-5C6331579626}" type="datetimeFigureOut">
              <a:rPr lang="ca-ES" smtClean="0"/>
              <a:t>2/6/2019</a:t>
            </a:fld>
            <a:endParaRPr lang="ca-ES"/>
          </a:p>
        </p:txBody>
      </p:sp>
      <p:sp>
        <p:nvSpPr>
          <p:cNvPr id="4"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374E4896-AC77-4339-AC1A-AAE33ACBA3B0}" type="slidenum">
              <a:rPr lang="ca-ES" smtClean="0"/>
              <a:t>‹Nº›</a:t>
            </a:fld>
            <a:endParaRPr lang="ca-ES"/>
          </a:p>
        </p:txBody>
      </p:sp>
    </p:spTree>
    <p:extLst>
      <p:ext uri="{BB962C8B-B14F-4D97-AF65-F5344CB8AC3E}">
        <p14:creationId xmlns:p14="http://schemas.microsoft.com/office/powerpoint/2010/main" val="3835691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1280455-1CAE-4910-92CF-5C6331579626}" type="datetimeFigureOut">
              <a:rPr lang="ca-ES" smtClean="0"/>
              <a:t>2/6/2019</a:t>
            </a:fld>
            <a:endParaRPr lang="ca-ES"/>
          </a:p>
        </p:txBody>
      </p:sp>
      <p:sp>
        <p:nvSpPr>
          <p:cNvPr id="4"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374E4896-AC77-4339-AC1A-AAE33ACBA3B0}" type="slidenum">
              <a:rPr lang="ca-ES" smtClean="0"/>
              <a:t>‹Nº›</a:t>
            </a:fld>
            <a:endParaRPr lang="ca-ES"/>
          </a:p>
        </p:txBody>
      </p:sp>
    </p:spTree>
    <p:extLst>
      <p:ext uri="{BB962C8B-B14F-4D97-AF65-F5344CB8AC3E}">
        <p14:creationId xmlns:p14="http://schemas.microsoft.com/office/powerpoint/2010/main" val="2216547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1280455-1CAE-4910-92CF-5C6331579626}" type="datetimeFigureOut">
              <a:rPr lang="ca-ES" smtClean="0"/>
              <a:t>2/6/2019</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374E4896-AC77-4339-AC1A-AAE33ACBA3B0}" type="slidenum">
              <a:rPr lang="ca-ES" smtClean="0"/>
              <a:t>‹Nº›</a:t>
            </a:fld>
            <a:endParaRPr lang="ca-ES"/>
          </a:p>
        </p:txBody>
      </p:sp>
    </p:spTree>
    <p:extLst>
      <p:ext uri="{BB962C8B-B14F-4D97-AF65-F5344CB8AC3E}">
        <p14:creationId xmlns:p14="http://schemas.microsoft.com/office/powerpoint/2010/main" val="3782686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1280455-1CAE-4910-92CF-5C6331579626}" type="datetimeFigureOut">
              <a:rPr lang="ca-ES" smtClean="0"/>
              <a:t>2/6/2019</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374E4896-AC77-4339-AC1A-AAE33ACBA3B0}" type="slidenum">
              <a:rPr lang="ca-ES" smtClean="0"/>
              <a:t>‹Nº›</a:t>
            </a:fld>
            <a:endParaRPr lang="ca-ES"/>
          </a:p>
        </p:txBody>
      </p:sp>
    </p:spTree>
    <p:extLst>
      <p:ext uri="{BB962C8B-B14F-4D97-AF65-F5344CB8AC3E}">
        <p14:creationId xmlns:p14="http://schemas.microsoft.com/office/powerpoint/2010/main" val="3150275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21280455-1CAE-4910-92CF-5C6331579626}" type="datetimeFigureOut">
              <a:rPr lang="ca-ES" smtClean="0"/>
              <a:t>2/6/2019</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374E4896-AC77-4339-AC1A-AAE33ACBA3B0}" type="slidenum">
              <a:rPr lang="ca-ES" smtClean="0"/>
              <a:t>‹Nº›</a:t>
            </a:fld>
            <a:endParaRPr lang="ca-ES"/>
          </a:p>
        </p:txBody>
      </p:sp>
    </p:spTree>
    <p:extLst>
      <p:ext uri="{BB962C8B-B14F-4D97-AF65-F5344CB8AC3E}">
        <p14:creationId xmlns:p14="http://schemas.microsoft.com/office/powerpoint/2010/main" val="200015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1280455-1CAE-4910-92CF-5C6331579626}" type="datetimeFigureOut">
              <a:rPr lang="ca-ES" smtClean="0"/>
              <a:t>2/6/2019</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374E4896-AC77-4339-AC1A-AAE33ACBA3B0}" type="slidenum">
              <a:rPr lang="ca-ES" smtClean="0"/>
              <a:t>‹Nº›</a:t>
            </a:fld>
            <a:endParaRPr lang="ca-ES"/>
          </a:p>
        </p:txBody>
      </p:sp>
    </p:spTree>
    <p:extLst>
      <p:ext uri="{BB962C8B-B14F-4D97-AF65-F5344CB8AC3E}">
        <p14:creationId xmlns:p14="http://schemas.microsoft.com/office/powerpoint/2010/main" val="348624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1280455-1CAE-4910-92CF-5C6331579626}" type="datetimeFigureOut">
              <a:rPr lang="ca-ES" smtClean="0"/>
              <a:t>2/6/2019</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374E4896-AC77-4339-AC1A-AAE33ACBA3B0}" type="slidenum">
              <a:rPr lang="ca-ES" smtClean="0"/>
              <a:t>‹Nº›</a:t>
            </a:fld>
            <a:endParaRPr lang="ca-ES"/>
          </a:p>
        </p:txBody>
      </p:sp>
    </p:spTree>
    <p:extLst>
      <p:ext uri="{BB962C8B-B14F-4D97-AF65-F5344CB8AC3E}">
        <p14:creationId xmlns:p14="http://schemas.microsoft.com/office/powerpoint/2010/main" val="2132636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1280455-1CAE-4910-92CF-5C6331579626}" type="datetimeFigureOut">
              <a:rPr lang="ca-ES" smtClean="0"/>
              <a:t>2/6/2019</a:t>
            </a:fld>
            <a:endParaRPr lang="ca-ES"/>
          </a:p>
        </p:txBody>
      </p:sp>
      <p:sp>
        <p:nvSpPr>
          <p:cNvPr id="8" name="Footer Placeholder 7"/>
          <p:cNvSpPr>
            <a:spLocks noGrp="1"/>
          </p:cNvSpPr>
          <p:nvPr>
            <p:ph type="ftr" sz="quarter" idx="11"/>
          </p:nvPr>
        </p:nvSpPr>
        <p:spPr/>
        <p:txBody>
          <a:bodyPr/>
          <a:lstStyle/>
          <a:p>
            <a:endParaRPr lang="ca-ES"/>
          </a:p>
        </p:txBody>
      </p:sp>
      <p:sp>
        <p:nvSpPr>
          <p:cNvPr id="9" name="Slide Number Placeholder 8"/>
          <p:cNvSpPr>
            <a:spLocks noGrp="1"/>
          </p:cNvSpPr>
          <p:nvPr>
            <p:ph type="sldNum" sz="quarter" idx="12"/>
          </p:nvPr>
        </p:nvSpPr>
        <p:spPr/>
        <p:txBody>
          <a:bodyPr/>
          <a:lstStyle/>
          <a:p>
            <a:fld id="{374E4896-AC77-4339-AC1A-AAE33ACBA3B0}" type="slidenum">
              <a:rPr lang="ca-ES" smtClean="0"/>
              <a:t>‹Nº›</a:t>
            </a:fld>
            <a:endParaRPr lang="ca-ES"/>
          </a:p>
        </p:txBody>
      </p:sp>
    </p:spTree>
    <p:extLst>
      <p:ext uri="{BB962C8B-B14F-4D97-AF65-F5344CB8AC3E}">
        <p14:creationId xmlns:p14="http://schemas.microsoft.com/office/powerpoint/2010/main" val="3675808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21280455-1CAE-4910-92CF-5C6331579626}" type="datetimeFigureOut">
              <a:rPr lang="ca-ES" smtClean="0"/>
              <a:t>2/6/2019</a:t>
            </a:fld>
            <a:endParaRPr lang="ca-ES"/>
          </a:p>
        </p:txBody>
      </p:sp>
      <p:sp>
        <p:nvSpPr>
          <p:cNvPr id="5" name="Footer Placeholder 3"/>
          <p:cNvSpPr>
            <a:spLocks noGrp="1"/>
          </p:cNvSpPr>
          <p:nvPr>
            <p:ph type="ftr" sz="quarter" idx="11"/>
          </p:nvPr>
        </p:nvSpPr>
        <p:spPr/>
        <p:txBody>
          <a:bodyPr/>
          <a:lstStyle/>
          <a:p>
            <a:endParaRPr lang="ca-ES"/>
          </a:p>
        </p:txBody>
      </p:sp>
      <p:sp>
        <p:nvSpPr>
          <p:cNvPr id="6" name="Slide Number Placeholder 4"/>
          <p:cNvSpPr>
            <a:spLocks noGrp="1"/>
          </p:cNvSpPr>
          <p:nvPr>
            <p:ph type="sldNum" sz="quarter" idx="12"/>
          </p:nvPr>
        </p:nvSpPr>
        <p:spPr/>
        <p:txBody>
          <a:bodyPr/>
          <a:lstStyle/>
          <a:p>
            <a:fld id="{374E4896-AC77-4339-AC1A-AAE33ACBA3B0}" type="slidenum">
              <a:rPr lang="ca-ES" smtClean="0"/>
              <a:t>‹Nº›</a:t>
            </a:fld>
            <a:endParaRPr lang="ca-ES"/>
          </a:p>
        </p:txBody>
      </p:sp>
    </p:spTree>
    <p:extLst>
      <p:ext uri="{BB962C8B-B14F-4D97-AF65-F5344CB8AC3E}">
        <p14:creationId xmlns:p14="http://schemas.microsoft.com/office/powerpoint/2010/main" val="2825169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1280455-1CAE-4910-92CF-5C6331579626}" type="datetimeFigureOut">
              <a:rPr lang="ca-ES" smtClean="0"/>
              <a:t>2/6/2019</a:t>
            </a:fld>
            <a:endParaRPr lang="ca-ES"/>
          </a:p>
        </p:txBody>
      </p:sp>
      <p:sp>
        <p:nvSpPr>
          <p:cNvPr id="5" name="Footer Placeholder 2"/>
          <p:cNvSpPr>
            <a:spLocks noGrp="1"/>
          </p:cNvSpPr>
          <p:nvPr>
            <p:ph type="ftr" sz="quarter" idx="11"/>
          </p:nvPr>
        </p:nvSpPr>
        <p:spPr/>
        <p:txBody>
          <a:bodyPr/>
          <a:lstStyle/>
          <a:p>
            <a:endParaRPr lang="ca-ES"/>
          </a:p>
        </p:txBody>
      </p:sp>
      <p:sp>
        <p:nvSpPr>
          <p:cNvPr id="6" name="Slide Number Placeholder 3"/>
          <p:cNvSpPr>
            <a:spLocks noGrp="1"/>
          </p:cNvSpPr>
          <p:nvPr>
            <p:ph type="sldNum" sz="quarter" idx="12"/>
          </p:nvPr>
        </p:nvSpPr>
        <p:spPr/>
        <p:txBody>
          <a:bodyPr/>
          <a:lstStyle/>
          <a:p>
            <a:fld id="{374E4896-AC77-4339-AC1A-AAE33ACBA3B0}" type="slidenum">
              <a:rPr lang="ca-ES" smtClean="0"/>
              <a:t>‹Nº›</a:t>
            </a:fld>
            <a:endParaRPr lang="ca-ES"/>
          </a:p>
        </p:txBody>
      </p:sp>
    </p:spTree>
    <p:extLst>
      <p:ext uri="{BB962C8B-B14F-4D97-AF65-F5344CB8AC3E}">
        <p14:creationId xmlns:p14="http://schemas.microsoft.com/office/powerpoint/2010/main" val="2232402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21280455-1CAE-4910-92CF-5C6331579626}" type="datetimeFigureOut">
              <a:rPr lang="ca-ES" smtClean="0"/>
              <a:t>2/6/2019</a:t>
            </a:fld>
            <a:endParaRPr lang="ca-ES"/>
          </a:p>
        </p:txBody>
      </p:sp>
      <p:sp>
        <p:nvSpPr>
          <p:cNvPr id="5" name="Footer Placeholder 5"/>
          <p:cNvSpPr>
            <a:spLocks noGrp="1"/>
          </p:cNvSpPr>
          <p:nvPr>
            <p:ph type="ftr" sz="quarter" idx="11"/>
          </p:nvPr>
        </p:nvSpPr>
        <p:spPr/>
        <p:txBody>
          <a:bodyPr/>
          <a:lstStyle/>
          <a:p>
            <a:endParaRPr lang="ca-ES"/>
          </a:p>
        </p:txBody>
      </p:sp>
      <p:sp>
        <p:nvSpPr>
          <p:cNvPr id="6" name="Slide Number Placeholder 6"/>
          <p:cNvSpPr>
            <a:spLocks noGrp="1"/>
          </p:cNvSpPr>
          <p:nvPr>
            <p:ph type="sldNum" sz="quarter" idx="12"/>
          </p:nvPr>
        </p:nvSpPr>
        <p:spPr/>
        <p:txBody>
          <a:bodyPr/>
          <a:lstStyle/>
          <a:p>
            <a:fld id="{374E4896-AC77-4339-AC1A-AAE33ACBA3B0}" type="slidenum">
              <a:rPr lang="ca-ES" smtClean="0"/>
              <a:t>‹Nº›</a:t>
            </a:fld>
            <a:endParaRPr lang="ca-ES"/>
          </a:p>
        </p:txBody>
      </p:sp>
    </p:spTree>
    <p:extLst>
      <p:ext uri="{BB962C8B-B14F-4D97-AF65-F5344CB8AC3E}">
        <p14:creationId xmlns:p14="http://schemas.microsoft.com/office/powerpoint/2010/main" val="856703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1280455-1CAE-4910-92CF-5C6331579626}" type="datetimeFigureOut">
              <a:rPr lang="ca-ES" smtClean="0"/>
              <a:t>2/6/2019</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374E4896-AC77-4339-AC1A-AAE33ACBA3B0}" type="slidenum">
              <a:rPr lang="ca-ES" smtClean="0"/>
              <a:t>‹Nº›</a:t>
            </a:fld>
            <a:endParaRPr lang="ca-ES"/>
          </a:p>
        </p:txBody>
      </p:sp>
    </p:spTree>
    <p:extLst>
      <p:ext uri="{BB962C8B-B14F-4D97-AF65-F5344CB8AC3E}">
        <p14:creationId xmlns:p14="http://schemas.microsoft.com/office/powerpoint/2010/main" val="1469642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1280455-1CAE-4910-92CF-5C6331579626}" type="datetimeFigureOut">
              <a:rPr lang="ca-ES" smtClean="0"/>
              <a:t>2/6/2019</a:t>
            </a:fld>
            <a:endParaRPr lang="ca-E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ca-E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74E4896-AC77-4339-AC1A-AAE33ACBA3B0}" type="slidenum">
              <a:rPr lang="ca-ES" smtClean="0"/>
              <a:t>‹Nº›</a:t>
            </a:fld>
            <a:endParaRPr lang="ca-ES"/>
          </a:p>
        </p:txBody>
      </p:sp>
    </p:spTree>
    <p:extLst>
      <p:ext uri="{BB962C8B-B14F-4D97-AF65-F5344CB8AC3E}">
        <p14:creationId xmlns:p14="http://schemas.microsoft.com/office/powerpoint/2010/main" val="1865660747"/>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1E795BE-1010-459E-937F-F4529E8951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6000" y="2127836"/>
            <a:ext cx="5760000" cy="1301164"/>
          </a:xfrm>
          <a:prstGeom prst="rect">
            <a:avLst/>
          </a:prstGeom>
        </p:spPr>
      </p:pic>
      <p:sp>
        <p:nvSpPr>
          <p:cNvPr id="17" name="CuadroTexto 16">
            <a:extLst>
              <a:ext uri="{FF2B5EF4-FFF2-40B4-BE49-F238E27FC236}">
                <a16:creationId xmlns:a16="http://schemas.microsoft.com/office/drawing/2014/main" id="{CE430D0E-9E82-4F25-81B9-CB4E17A49321}"/>
              </a:ext>
            </a:extLst>
          </p:cNvPr>
          <p:cNvSpPr txBox="1"/>
          <p:nvPr/>
        </p:nvSpPr>
        <p:spPr>
          <a:xfrm flipH="1">
            <a:off x="3590925" y="4648200"/>
            <a:ext cx="5760000" cy="1015663"/>
          </a:xfrm>
          <a:prstGeom prst="rect">
            <a:avLst/>
          </a:prstGeom>
          <a:noFill/>
        </p:spPr>
        <p:txBody>
          <a:bodyPr wrap="square" rtlCol="0">
            <a:spAutoFit/>
          </a:bodyPr>
          <a:lstStyle/>
          <a:p>
            <a:pPr algn="ctr"/>
            <a:r>
              <a:rPr lang="ca-ES" sz="2400" dirty="0"/>
              <a:t>Joan Miquel Perelló Puig</a:t>
            </a:r>
          </a:p>
          <a:p>
            <a:endParaRPr lang="ca-ES" dirty="0"/>
          </a:p>
          <a:p>
            <a:pPr algn="ctr"/>
            <a:r>
              <a:rPr lang="ca-ES" dirty="0"/>
              <a:t>Juny 2019</a:t>
            </a:r>
          </a:p>
        </p:txBody>
      </p:sp>
    </p:spTree>
    <p:extLst>
      <p:ext uri="{BB962C8B-B14F-4D97-AF65-F5344CB8AC3E}">
        <p14:creationId xmlns:p14="http://schemas.microsoft.com/office/powerpoint/2010/main" val="2846689396"/>
      </p:ext>
    </p:extLst>
  </p:cSld>
  <p:clrMapOvr>
    <a:masterClrMapping/>
  </p:clrMapOvr>
  <p:transition spd="slow" advTm="10000">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050540-12E9-41FB-8496-FCBF8FFEF751}"/>
              </a:ext>
            </a:extLst>
          </p:cNvPr>
          <p:cNvSpPr>
            <a:spLocks noGrp="1"/>
          </p:cNvSpPr>
          <p:nvPr>
            <p:ph type="title"/>
          </p:nvPr>
        </p:nvSpPr>
        <p:spPr>
          <a:xfrm>
            <a:off x="1154954" y="838200"/>
            <a:ext cx="8915478" cy="1363579"/>
          </a:xfrm>
        </p:spPr>
        <p:txBody>
          <a:bodyPr/>
          <a:lstStyle/>
          <a:p>
            <a:r>
              <a:rPr lang="ca-ES" dirty="0"/>
              <a:t>Visió de futur</a:t>
            </a:r>
          </a:p>
        </p:txBody>
      </p:sp>
      <p:sp>
        <p:nvSpPr>
          <p:cNvPr id="4" name="Marcador de texto 3">
            <a:extLst>
              <a:ext uri="{FF2B5EF4-FFF2-40B4-BE49-F238E27FC236}">
                <a16:creationId xmlns:a16="http://schemas.microsoft.com/office/drawing/2014/main" id="{7164D5B1-B89E-4B17-88FF-2731608BDF20}"/>
              </a:ext>
            </a:extLst>
          </p:cNvPr>
          <p:cNvSpPr>
            <a:spLocks noGrp="1"/>
          </p:cNvSpPr>
          <p:nvPr>
            <p:ph type="body" sz="half" idx="2"/>
          </p:nvPr>
        </p:nvSpPr>
        <p:spPr>
          <a:xfrm>
            <a:off x="1203156" y="2201780"/>
            <a:ext cx="9938086" cy="1227220"/>
          </a:xfrm>
        </p:spPr>
        <p:txBody>
          <a:bodyPr>
            <a:normAutofit lnSpcReduction="10000"/>
          </a:bodyPr>
          <a:lstStyle/>
          <a:p>
            <a:pPr marL="342900" indent="-342900" algn="just">
              <a:buFont typeface="Arial" panose="020B0604020202020204" pitchFamily="34" charset="0"/>
              <a:buChar char="•"/>
            </a:pPr>
            <a:r>
              <a:rPr lang="ca-ES" sz="2000" dirty="0"/>
              <a:t>Ampliar les funcionalitats.</a:t>
            </a:r>
          </a:p>
          <a:p>
            <a:pPr marL="342900" indent="-342900" algn="just">
              <a:buFont typeface="Arial" panose="020B0604020202020204" pitchFamily="34" charset="0"/>
              <a:buChar char="•"/>
            </a:pPr>
            <a:r>
              <a:rPr lang="ca-ES" sz="2000" dirty="0"/>
              <a:t>Analitzar el model d’introducció de la informació.</a:t>
            </a:r>
          </a:p>
          <a:p>
            <a:pPr marL="342900" indent="-342900" algn="just">
              <a:buFont typeface="Arial" panose="020B0604020202020204" pitchFamily="34" charset="0"/>
              <a:buChar char="•"/>
            </a:pPr>
            <a:r>
              <a:rPr lang="ca-ES" sz="2000" dirty="0"/>
              <a:t>Revisar i millorar la interfície gràfica.</a:t>
            </a:r>
          </a:p>
        </p:txBody>
      </p:sp>
      <p:pic>
        <p:nvPicPr>
          <p:cNvPr id="5" name="Imagen 4">
            <a:extLst>
              <a:ext uri="{FF2B5EF4-FFF2-40B4-BE49-F238E27FC236}">
                <a16:creationId xmlns:a16="http://schemas.microsoft.com/office/drawing/2014/main" id="{EEE29020-4A93-4BED-BE65-37AE480F18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0707" y="4101058"/>
            <a:ext cx="3422983" cy="1918742"/>
          </a:xfrm>
          <a:prstGeom prst="rect">
            <a:avLst/>
          </a:prstGeom>
        </p:spPr>
      </p:pic>
    </p:spTree>
    <p:extLst>
      <p:ext uri="{BB962C8B-B14F-4D97-AF65-F5344CB8AC3E}">
        <p14:creationId xmlns:p14="http://schemas.microsoft.com/office/powerpoint/2010/main" val="2067717793"/>
      </p:ext>
    </p:extLst>
  </p:cSld>
  <p:clrMapOvr>
    <a:masterClrMapping/>
  </p:clrMapOvr>
  <mc:AlternateContent xmlns:mc="http://schemas.openxmlformats.org/markup-compatibility/2006">
    <mc:Choice xmlns:p14="http://schemas.microsoft.com/office/powerpoint/2010/main" Requires="p14">
      <p:transition spd="slow" p14:dur="1500" advTm="20000">
        <p:split orient="vert"/>
      </p:transition>
    </mc:Choice>
    <mc:Fallback>
      <p:transition spd="slow" advTm="20000">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050540-12E9-41FB-8496-FCBF8FFEF751}"/>
              </a:ext>
            </a:extLst>
          </p:cNvPr>
          <p:cNvSpPr>
            <a:spLocks noGrp="1"/>
          </p:cNvSpPr>
          <p:nvPr>
            <p:ph type="title" idx="4294967295"/>
          </p:nvPr>
        </p:nvSpPr>
        <p:spPr>
          <a:xfrm>
            <a:off x="1638300" y="3096879"/>
            <a:ext cx="8915400" cy="1362075"/>
          </a:xfrm>
        </p:spPr>
        <p:txBody>
          <a:bodyPr/>
          <a:lstStyle/>
          <a:p>
            <a:pPr algn="ctr"/>
            <a:r>
              <a:rPr lang="ca-ES" dirty="0"/>
              <a:t>Gràcies per l’atenció!</a:t>
            </a:r>
          </a:p>
        </p:txBody>
      </p:sp>
    </p:spTree>
    <p:extLst>
      <p:ext uri="{BB962C8B-B14F-4D97-AF65-F5344CB8AC3E}">
        <p14:creationId xmlns:p14="http://schemas.microsoft.com/office/powerpoint/2010/main" val="4176385026"/>
      </p:ext>
    </p:extLst>
  </p:cSld>
  <p:clrMapOvr>
    <a:masterClrMapping/>
  </p:clrMapOvr>
  <mc:AlternateContent xmlns:mc="http://schemas.openxmlformats.org/markup-compatibility/2006">
    <mc:Choice xmlns:p14="http://schemas.microsoft.com/office/powerpoint/2010/main" Requires="p14">
      <p:transition spd="slow" p14:dur="1500" advTm="30000">
        <p:split orient="vert"/>
      </p:transition>
    </mc:Choice>
    <mc:Fallback>
      <p:transition spd="slow" advTm="30000">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050540-12E9-41FB-8496-FCBF8FFEF751}"/>
              </a:ext>
            </a:extLst>
          </p:cNvPr>
          <p:cNvSpPr>
            <a:spLocks noGrp="1"/>
          </p:cNvSpPr>
          <p:nvPr>
            <p:ph type="title"/>
          </p:nvPr>
        </p:nvSpPr>
        <p:spPr>
          <a:xfrm>
            <a:off x="1154954" y="838200"/>
            <a:ext cx="8825659" cy="1363579"/>
          </a:xfrm>
        </p:spPr>
        <p:txBody>
          <a:bodyPr/>
          <a:lstStyle/>
          <a:p>
            <a:r>
              <a:rPr lang="ca-ES" dirty="0"/>
              <a:t>Que és </a:t>
            </a:r>
            <a:r>
              <a:rPr lang="ca-ES" dirty="0" err="1"/>
              <a:t>CompareIt</a:t>
            </a:r>
            <a:r>
              <a:rPr lang="ca-ES" dirty="0"/>
              <a:t>?</a:t>
            </a:r>
          </a:p>
        </p:txBody>
      </p:sp>
      <p:sp>
        <p:nvSpPr>
          <p:cNvPr id="4" name="Marcador de texto 3">
            <a:extLst>
              <a:ext uri="{FF2B5EF4-FFF2-40B4-BE49-F238E27FC236}">
                <a16:creationId xmlns:a16="http://schemas.microsoft.com/office/drawing/2014/main" id="{7164D5B1-B89E-4B17-88FF-2731608BDF20}"/>
              </a:ext>
            </a:extLst>
          </p:cNvPr>
          <p:cNvSpPr>
            <a:spLocks noGrp="1"/>
          </p:cNvSpPr>
          <p:nvPr>
            <p:ph type="body" sz="half" idx="2"/>
          </p:nvPr>
        </p:nvSpPr>
        <p:spPr>
          <a:xfrm>
            <a:off x="3637625" y="2915149"/>
            <a:ext cx="7399421" cy="1227220"/>
          </a:xfrm>
        </p:spPr>
        <p:txBody>
          <a:bodyPr>
            <a:normAutofit/>
          </a:bodyPr>
          <a:lstStyle/>
          <a:p>
            <a:pPr algn="just"/>
            <a:r>
              <a:rPr lang="ca-ES" sz="2000" dirty="0"/>
              <a:t>És una aplicació web per a efectuar comparacions i valoracions d’ítems o serveis classificats en diferents categories.</a:t>
            </a:r>
          </a:p>
        </p:txBody>
      </p:sp>
      <p:pic>
        <p:nvPicPr>
          <p:cNvPr id="5" name="Imagen 4">
            <a:extLst>
              <a:ext uri="{FF2B5EF4-FFF2-40B4-BE49-F238E27FC236}">
                <a16:creationId xmlns:a16="http://schemas.microsoft.com/office/drawing/2014/main" id="{CE90783D-052D-4946-A380-46F82CEC58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954" y="2448759"/>
            <a:ext cx="2160000" cy="2160000"/>
          </a:xfrm>
          <a:prstGeom prst="rect">
            <a:avLst/>
          </a:prstGeom>
        </p:spPr>
      </p:pic>
    </p:spTree>
    <p:extLst>
      <p:ext uri="{BB962C8B-B14F-4D97-AF65-F5344CB8AC3E}">
        <p14:creationId xmlns:p14="http://schemas.microsoft.com/office/powerpoint/2010/main" val="2116360783"/>
      </p:ext>
    </p:extLst>
  </p:cSld>
  <p:clrMapOvr>
    <a:masterClrMapping/>
  </p:clrMapOvr>
  <mc:AlternateContent xmlns:mc="http://schemas.openxmlformats.org/markup-compatibility/2006">
    <mc:Choice xmlns:p14="http://schemas.microsoft.com/office/powerpoint/2010/main" Requires="p14">
      <p:transition spd="slow" p14:dur="1500" advTm="15000">
        <p:split orient="vert"/>
      </p:transition>
    </mc:Choice>
    <mc:Fallback>
      <p:transition spd="slow" advTm="15000">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050540-12E9-41FB-8496-FCBF8FFEF751}"/>
              </a:ext>
            </a:extLst>
          </p:cNvPr>
          <p:cNvSpPr>
            <a:spLocks noGrp="1"/>
          </p:cNvSpPr>
          <p:nvPr>
            <p:ph type="title"/>
          </p:nvPr>
        </p:nvSpPr>
        <p:spPr>
          <a:xfrm>
            <a:off x="1154954" y="838200"/>
            <a:ext cx="8825659" cy="1363579"/>
          </a:xfrm>
        </p:spPr>
        <p:txBody>
          <a:bodyPr/>
          <a:lstStyle/>
          <a:p>
            <a:r>
              <a:rPr lang="ca-ES" dirty="0"/>
              <a:t>Característiques</a:t>
            </a:r>
          </a:p>
        </p:txBody>
      </p:sp>
      <p:sp>
        <p:nvSpPr>
          <p:cNvPr id="4" name="Marcador de texto 3">
            <a:extLst>
              <a:ext uri="{FF2B5EF4-FFF2-40B4-BE49-F238E27FC236}">
                <a16:creationId xmlns:a16="http://schemas.microsoft.com/office/drawing/2014/main" id="{7164D5B1-B89E-4B17-88FF-2731608BDF20}"/>
              </a:ext>
            </a:extLst>
          </p:cNvPr>
          <p:cNvSpPr>
            <a:spLocks noGrp="1"/>
          </p:cNvSpPr>
          <p:nvPr>
            <p:ph type="body" sz="half" idx="2"/>
          </p:nvPr>
        </p:nvSpPr>
        <p:spPr>
          <a:xfrm>
            <a:off x="1245125" y="4008647"/>
            <a:ext cx="2117765" cy="1660358"/>
          </a:xfrm>
        </p:spPr>
        <p:txBody>
          <a:bodyPr>
            <a:normAutofit/>
          </a:bodyPr>
          <a:lstStyle/>
          <a:p>
            <a:pPr algn="just"/>
            <a:r>
              <a:rPr lang="ca-ES" sz="2000" dirty="0"/>
              <a:t>Adaptable a diferents dispositius.</a:t>
            </a:r>
          </a:p>
        </p:txBody>
      </p:sp>
      <p:pic>
        <p:nvPicPr>
          <p:cNvPr id="5" name="Imagen 4">
            <a:extLst>
              <a:ext uri="{FF2B5EF4-FFF2-40B4-BE49-F238E27FC236}">
                <a16:creationId xmlns:a16="http://schemas.microsoft.com/office/drawing/2014/main" id="{60D73D49-8AFE-4343-91B2-EE78411855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890" y="2320220"/>
            <a:ext cx="2232000" cy="1817122"/>
          </a:xfrm>
          <a:prstGeom prst="rect">
            <a:avLst/>
          </a:prstGeom>
        </p:spPr>
      </p:pic>
      <p:pic>
        <p:nvPicPr>
          <p:cNvPr id="7" name="Imagen 6">
            <a:extLst>
              <a:ext uri="{FF2B5EF4-FFF2-40B4-BE49-F238E27FC236}">
                <a16:creationId xmlns:a16="http://schemas.microsoft.com/office/drawing/2014/main" id="{0309EB64-78F9-40A6-B355-04DD11A5FE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7344" y="2749420"/>
            <a:ext cx="2232000" cy="1305720"/>
          </a:xfrm>
          <a:prstGeom prst="rect">
            <a:avLst/>
          </a:prstGeom>
        </p:spPr>
      </p:pic>
      <p:sp>
        <p:nvSpPr>
          <p:cNvPr id="8" name="Marcador de texto 3">
            <a:extLst>
              <a:ext uri="{FF2B5EF4-FFF2-40B4-BE49-F238E27FC236}">
                <a16:creationId xmlns:a16="http://schemas.microsoft.com/office/drawing/2014/main" id="{8D26DB3B-2E42-4628-A588-6D303E960A64}"/>
              </a:ext>
            </a:extLst>
          </p:cNvPr>
          <p:cNvSpPr txBox="1">
            <a:spLocks/>
          </p:cNvSpPr>
          <p:nvPr/>
        </p:nvSpPr>
        <p:spPr>
          <a:xfrm>
            <a:off x="3697343" y="4271216"/>
            <a:ext cx="2260559" cy="834188"/>
          </a:xfrm>
          <a:prstGeom prst="rect">
            <a:avLst/>
          </a:prstGeom>
        </p:spPr>
        <p:txBody>
          <a:bodyPr vert="horz" lIns="91440" tIns="45720" rIns="91440" bIns="45720" rtlCol="0" anchor="ctr">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lgn="just"/>
            <a:r>
              <a:rPr lang="ca-ES" sz="2000" dirty="0"/>
              <a:t>Interfície gràfica simple i neta.</a:t>
            </a:r>
          </a:p>
        </p:txBody>
      </p:sp>
      <p:pic>
        <p:nvPicPr>
          <p:cNvPr id="10" name="Imagen 9">
            <a:extLst>
              <a:ext uri="{FF2B5EF4-FFF2-40B4-BE49-F238E27FC236}">
                <a16:creationId xmlns:a16="http://schemas.microsoft.com/office/drawing/2014/main" id="{29661C56-9512-407D-A2DB-3DB24E0A4B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2877" y="2651267"/>
            <a:ext cx="2232000" cy="1403873"/>
          </a:xfrm>
          <a:prstGeom prst="rect">
            <a:avLst/>
          </a:prstGeom>
        </p:spPr>
      </p:pic>
      <p:sp>
        <p:nvSpPr>
          <p:cNvPr id="11" name="Marcador de texto 3">
            <a:extLst>
              <a:ext uri="{FF2B5EF4-FFF2-40B4-BE49-F238E27FC236}">
                <a16:creationId xmlns:a16="http://schemas.microsoft.com/office/drawing/2014/main" id="{7020C4FF-2A53-489C-8BB7-45E9F54DA3B5}"/>
              </a:ext>
            </a:extLst>
          </p:cNvPr>
          <p:cNvSpPr txBox="1">
            <a:spLocks/>
          </p:cNvSpPr>
          <p:nvPr/>
        </p:nvSpPr>
        <p:spPr>
          <a:xfrm>
            <a:off x="6482877" y="3683774"/>
            <a:ext cx="2346235" cy="1660358"/>
          </a:xfrm>
          <a:prstGeom prst="rect">
            <a:avLst/>
          </a:prstGeom>
        </p:spPr>
        <p:txBody>
          <a:bodyPr vert="horz" lIns="91440" tIns="45720" rIns="91440" bIns="45720" rtlCol="0" anchor="ctr">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lgn="ctr"/>
            <a:r>
              <a:rPr lang="ca-ES" sz="2000" dirty="0"/>
              <a:t>Multi-plataforma.</a:t>
            </a:r>
          </a:p>
        </p:txBody>
      </p:sp>
      <p:pic>
        <p:nvPicPr>
          <p:cNvPr id="13" name="Imagen 12">
            <a:extLst>
              <a:ext uri="{FF2B5EF4-FFF2-40B4-BE49-F238E27FC236}">
                <a16:creationId xmlns:a16="http://schemas.microsoft.com/office/drawing/2014/main" id="{08481EBA-5DD9-40A4-8E2B-2ED93C77D2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29578" y="2294925"/>
            <a:ext cx="1807468" cy="1807468"/>
          </a:xfrm>
          <a:prstGeom prst="rect">
            <a:avLst/>
          </a:prstGeom>
        </p:spPr>
      </p:pic>
      <p:sp>
        <p:nvSpPr>
          <p:cNvPr id="14" name="Marcador de texto 3">
            <a:extLst>
              <a:ext uri="{FF2B5EF4-FFF2-40B4-BE49-F238E27FC236}">
                <a16:creationId xmlns:a16="http://schemas.microsoft.com/office/drawing/2014/main" id="{C1B27FE9-5502-4071-9364-9FDEC40D3898}"/>
              </a:ext>
            </a:extLst>
          </p:cNvPr>
          <p:cNvSpPr txBox="1">
            <a:spLocks/>
          </p:cNvSpPr>
          <p:nvPr/>
        </p:nvSpPr>
        <p:spPr>
          <a:xfrm>
            <a:off x="8960194" y="3902489"/>
            <a:ext cx="2346235" cy="1531529"/>
          </a:xfrm>
          <a:prstGeom prst="rect">
            <a:avLst/>
          </a:prstGeom>
        </p:spPr>
        <p:txBody>
          <a:bodyPr vert="horz" lIns="91440" tIns="45720" rIns="91440" bIns="45720" rtlCol="0" anchor="ctr">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lgn="ctr"/>
            <a:r>
              <a:rPr lang="ca-ES" sz="2000" dirty="0"/>
              <a:t>No requereix cap instal·lació</a:t>
            </a:r>
          </a:p>
        </p:txBody>
      </p:sp>
    </p:spTree>
    <p:extLst>
      <p:ext uri="{BB962C8B-B14F-4D97-AF65-F5344CB8AC3E}">
        <p14:creationId xmlns:p14="http://schemas.microsoft.com/office/powerpoint/2010/main" val="1481597140"/>
      </p:ext>
    </p:extLst>
  </p:cSld>
  <p:clrMapOvr>
    <a:masterClrMapping/>
  </p:clrMapOvr>
  <mc:AlternateContent xmlns:mc="http://schemas.openxmlformats.org/markup-compatibility/2006">
    <mc:Choice xmlns:p14="http://schemas.microsoft.com/office/powerpoint/2010/main" Requires="p14">
      <p:transition spd="slow" p14:dur="1500" advTm="15000">
        <p:split orient="vert"/>
      </p:transition>
    </mc:Choice>
    <mc:Fallback>
      <p:transition spd="slow" advTm="15000">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050540-12E9-41FB-8496-FCBF8FFEF751}"/>
              </a:ext>
            </a:extLst>
          </p:cNvPr>
          <p:cNvSpPr>
            <a:spLocks noGrp="1"/>
          </p:cNvSpPr>
          <p:nvPr>
            <p:ph type="title"/>
          </p:nvPr>
        </p:nvSpPr>
        <p:spPr>
          <a:xfrm>
            <a:off x="1154954" y="838200"/>
            <a:ext cx="8825659" cy="1363579"/>
          </a:xfrm>
        </p:spPr>
        <p:txBody>
          <a:bodyPr/>
          <a:lstStyle/>
          <a:p>
            <a:r>
              <a:rPr lang="ca-ES" dirty="0"/>
              <a:t>Funcionalitats</a:t>
            </a:r>
          </a:p>
        </p:txBody>
      </p:sp>
      <p:sp>
        <p:nvSpPr>
          <p:cNvPr id="5" name="Marcador de texto 3">
            <a:extLst>
              <a:ext uri="{FF2B5EF4-FFF2-40B4-BE49-F238E27FC236}">
                <a16:creationId xmlns:a16="http://schemas.microsoft.com/office/drawing/2014/main" id="{981A4777-9B55-42E7-A736-207F397B67FD}"/>
              </a:ext>
            </a:extLst>
          </p:cNvPr>
          <p:cNvSpPr>
            <a:spLocks noGrp="1"/>
          </p:cNvSpPr>
          <p:nvPr>
            <p:ph type="body" sz="half" idx="2"/>
          </p:nvPr>
        </p:nvSpPr>
        <p:spPr>
          <a:xfrm>
            <a:off x="1203156" y="2298031"/>
            <a:ext cx="9938086" cy="1660358"/>
          </a:xfrm>
        </p:spPr>
        <p:txBody>
          <a:bodyPr>
            <a:normAutofit lnSpcReduction="10000"/>
          </a:bodyPr>
          <a:lstStyle/>
          <a:p>
            <a:pPr marL="342900" indent="-342900" algn="just">
              <a:buFont typeface="Arial" panose="020B0604020202020204" pitchFamily="34" charset="0"/>
              <a:buChar char="•"/>
            </a:pPr>
            <a:r>
              <a:rPr lang="ca-ES" sz="2000" dirty="0"/>
              <a:t>Registre i gestió d’usuaris.</a:t>
            </a:r>
          </a:p>
          <a:p>
            <a:pPr marL="342900" indent="-342900" algn="just">
              <a:buFont typeface="Arial" panose="020B0604020202020204" pitchFamily="34" charset="0"/>
              <a:buChar char="•"/>
            </a:pPr>
            <a:r>
              <a:rPr lang="ca-ES" sz="2000" dirty="0"/>
              <a:t>Gestió i organització de les categories.</a:t>
            </a:r>
          </a:p>
          <a:p>
            <a:pPr marL="342900" indent="-342900" algn="just">
              <a:buFont typeface="Arial" panose="020B0604020202020204" pitchFamily="34" charset="0"/>
              <a:buChar char="•"/>
            </a:pPr>
            <a:r>
              <a:rPr lang="ca-ES" sz="2000" dirty="0"/>
              <a:t>Efectuació de comparacions i valoració d’ítems.</a:t>
            </a:r>
          </a:p>
          <a:p>
            <a:pPr marL="342900" indent="-342900" algn="just">
              <a:buFont typeface="Arial" panose="020B0604020202020204" pitchFamily="34" charset="0"/>
              <a:buChar char="•"/>
            </a:pPr>
            <a:r>
              <a:rPr lang="ca-ES" sz="2000" dirty="0"/>
              <a:t>Valoració d’usuaris.</a:t>
            </a:r>
          </a:p>
        </p:txBody>
      </p:sp>
    </p:spTree>
    <p:extLst>
      <p:ext uri="{BB962C8B-B14F-4D97-AF65-F5344CB8AC3E}">
        <p14:creationId xmlns:p14="http://schemas.microsoft.com/office/powerpoint/2010/main" val="2391855184"/>
      </p:ext>
    </p:extLst>
  </p:cSld>
  <p:clrMapOvr>
    <a:masterClrMapping/>
  </p:clrMapOvr>
  <mc:AlternateContent xmlns:mc="http://schemas.openxmlformats.org/markup-compatibility/2006">
    <mc:Choice xmlns:p14="http://schemas.microsoft.com/office/powerpoint/2010/main" Requires="p14">
      <p:transition spd="slow" p14:dur="1500" advTm="30000">
        <p:split orient="vert"/>
      </p:transition>
    </mc:Choice>
    <mc:Fallback>
      <p:transition spd="slow" advTm="30000">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050540-12E9-41FB-8496-FCBF8FFEF751}"/>
              </a:ext>
            </a:extLst>
          </p:cNvPr>
          <p:cNvSpPr>
            <a:spLocks noGrp="1"/>
          </p:cNvSpPr>
          <p:nvPr>
            <p:ph type="title"/>
          </p:nvPr>
        </p:nvSpPr>
        <p:spPr>
          <a:xfrm>
            <a:off x="1154954" y="838200"/>
            <a:ext cx="8825659" cy="1363579"/>
          </a:xfrm>
        </p:spPr>
        <p:txBody>
          <a:bodyPr/>
          <a:lstStyle/>
          <a:p>
            <a:r>
              <a:rPr lang="ca-ES" dirty="0"/>
              <a:t>Estructura</a:t>
            </a:r>
          </a:p>
        </p:txBody>
      </p:sp>
      <p:pic>
        <p:nvPicPr>
          <p:cNvPr id="7" name="Imagen 6">
            <a:extLst>
              <a:ext uri="{FF2B5EF4-FFF2-40B4-BE49-F238E27FC236}">
                <a16:creationId xmlns:a16="http://schemas.microsoft.com/office/drawing/2014/main" id="{37197D1F-F442-45CA-AE81-1CA8B3733D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0000" y="2201779"/>
            <a:ext cx="7272000" cy="3550453"/>
          </a:xfrm>
          <a:prstGeom prst="rect">
            <a:avLst/>
          </a:prstGeom>
        </p:spPr>
      </p:pic>
    </p:spTree>
    <p:extLst>
      <p:ext uri="{BB962C8B-B14F-4D97-AF65-F5344CB8AC3E}">
        <p14:creationId xmlns:p14="http://schemas.microsoft.com/office/powerpoint/2010/main" val="3699268442"/>
      </p:ext>
    </p:extLst>
  </p:cSld>
  <p:clrMapOvr>
    <a:masterClrMapping/>
  </p:clrMapOvr>
  <mc:AlternateContent xmlns:mc="http://schemas.openxmlformats.org/markup-compatibility/2006">
    <mc:Choice xmlns:p14="http://schemas.microsoft.com/office/powerpoint/2010/main" Requires="p14">
      <p:transition spd="slow" p14:dur="1500" advTm="30000">
        <p:split orient="vert"/>
      </p:transition>
    </mc:Choice>
    <mc:Fallback>
      <p:transition spd="slow" advTm="30000">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050540-12E9-41FB-8496-FCBF8FFEF751}"/>
              </a:ext>
            </a:extLst>
          </p:cNvPr>
          <p:cNvSpPr>
            <a:spLocks noGrp="1"/>
          </p:cNvSpPr>
          <p:nvPr>
            <p:ph type="title"/>
          </p:nvPr>
        </p:nvSpPr>
        <p:spPr>
          <a:xfrm>
            <a:off x="1154954" y="838200"/>
            <a:ext cx="8825659" cy="1363579"/>
          </a:xfrm>
        </p:spPr>
        <p:txBody>
          <a:bodyPr/>
          <a:lstStyle/>
          <a:p>
            <a:r>
              <a:rPr lang="ca-ES" dirty="0"/>
              <a:t>Com sorgeix aquesta idea?</a:t>
            </a:r>
          </a:p>
        </p:txBody>
      </p:sp>
      <p:sp>
        <p:nvSpPr>
          <p:cNvPr id="4" name="Marcador de texto 3">
            <a:extLst>
              <a:ext uri="{FF2B5EF4-FFF2-40B4-BE49-F238E27FC236}">
                <a16:creationId xmlns:a16="http://schemas.microsoft.com/office/drawing/2014/main" id="{7164D5B1-B89E-4B17-88FF-2731608BDF20}"/>
              </a:ext>
            </a:extLst>
          </p:cNvPr>
          <p:cNvSpPr>
            <a:spLocks noGrp="1"/>
          </p:cNvSpPr>
          <p:nvPr>
            <p:ph type="body" sz="half" idx="2"/>
          </p:nvPr>
        </p:nvSpPr>
        <p:spPr>
          <a:xfrm>
            <a:off x="1203156" y="2201780"/>
            <a:ext cx="9938086" cy="1227220"/>
          </a:xfrm>
        </p:spPr>
        <p:txBody>
          <a:bodyPr>
            <a:normAutofit/>
          </a:bodyPr>
          <a:lstStyle/>
          <a:p>
            <a:pPr marL="342900" indent="-342900" algn="just">
              <a:buFont typeface="Arial" panose="020B0604020202020204" pitchFamily="34" charset="0"/>
              <a:buChar char="•"/>
            </a:pPr>
            <a:r>
              <a:rPr lang="ca-ES" sz="2000" dirty="0"/>
              <a:t>De l’experiència personal</a:t>
            </a:r>
          </a:p>
          <a:p>
            <a:pPr marL="342900" indent="-342900" algn="just">
              <a:buFont typeface="Arial" panose="020B0604020202020204" pitchFamily="34" charset="0"/>
              <a:buChar char="•"/>
            </a:pPr>
            <a:r>
              <a:rPr lang="ca-ES" sz="2000" dirty="0"/>
              <a:t>De l’observació del comportament de les persones enfront a la presa de decisions</a:t>
            </a:r>
          </a:p>
        </p:txBody>
      </p:sp>
      <p:pic>
        <p:nvPicPr>
          <p:cNvPr id="5" name="Imagen 4">
            <a:extLst>
              <a:ext uri="{FF2B5EF4-FFF2-40B4-BE49-F238E27FC236}">
                <a16:creationId xmlns:a16="http://schemas.microsoft.com/office/drawing/2014/main" id="{BB6BCD93-102C-49E7-B39C-24B6020A25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6906" y="2695074"/>
            <a:ext cx="5878188" cy="3674717"/>
          </a:xfrm>
          <a:prstGeom prst="rect">
            <a:avLst/>
          </a:prstGeom>
        </p:spPr>
      </p:pic>
    </p:spTree>
    <p:extLst>
      <p:ext uri="{BB962C8B-B14F-4D97-AF65-F5344CB8AC3E}">
        <p14:creationId xmlns:p14="http://schemas.microsoft.com/office/powerpoint/2010/main" val="1137876144"/>
      </p:ext>
    </p:extLst>
  </p:cSld>
  <p:clrMapOvr>
    <a:masterClrMapping/>
  </p:clrMapOvr>
  <mc:AlternateContent xmlns:mc="http://schemas.openxmlformats.org/markup-compatibility/2006">
    <mc:Choice xmlns:p14="http://schemas.microsoft.com/office/powerpoint/2010/main" Requires="p14">
      <p:transition spd="slow" p14:dur="1500" advTm="30000">
        <p:split orient="vert"/>
      </p:transition>
    </mc:Choice>
    <mc:Fallback>
      <p:transition spd="slow" advTm="30000">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050540-12E9-41FB-8496-FCBF8FFEF751}"/>
              </a:ext>
            </a:extLst>
          </p:cNvPr>
          <p:cNvSpPr>
            <a:spLocks noGrp="1"/>
          </p:cNvSpPr>
          <p:nvPr>
            <p:ph type="title"/>
          </p:nvPr>
        </p:nvSpPr>
        <p:spPr>
          <a:xfrm>
            <a:off x="1154954" y="838200"/>
            <a:ext cx="8825659" cy="1363579"/>
          </a:xfrm>
        </p:spPr>
        <p:txBody>
          <a:bodyPr/>
          <a:lstStyle/>
          <a:p>
            <a:r>
              <a:rPr lang="ca-ES" dirty="0"/>
              <a:t>D’on surt la informació?</a:t>
            </a:r>
          </a:p>
        </p:txBody>
      </p:sp>
      <p:sp>
        <p:nvSpPr>
          <p:cNvPr id="4" name="Marcador de texto 3">
            <a:extLst>
              <a:ext uri="{FF2B5EF4-FFF2-40B4-BE49-F238E27FC236}">
                <a16:creationId xmlns:a16="http://schemas.microsoft.com/office/drawing/2014/main" id="{7164D5B1-B89E-4B17-88FF-2731608BDF20}"/>
              </a:ext>
            </a:extLst>
          </p:cNvPr>
          <p:cNvSpPr>
            <a:spLocks noGrp="1"/>
          </p:cNvSpPr>
          <p:nvPr>
            <p:ph type="body" sz="half" idx="2"/>
          </p:nvPr>
        </p:nvSpPr>
        <p:spPr>
          <a:xfrm>
            <a:off x="1203156" y="2201780"/>
            <a:ext cx="9938086" cy="806115"/>
          </a:xfrm>
        </p:spPr>
        <p:txBody>
          <a:bodyPr>
            <a:normAutofit/>
          </a:bodyPr>
          <a:lstStyle/>
          <a:p>
            <a:pPr algn="just"/>
            <a:r>
              <a:rPr lang="ca-ES" sz="2000" dirty="0"/>
              <a:t>Els mateixos usuaris són els encarregats d’aportar la informació.</a:t>
            </a:r>
          </a:p>
        </p:txBody>
      </p:sp>
      <p:pic>
        <p:nvPicPr>
          <p:cNvPr id="5" name="Imagen 4">
            <a:extLst>
              <a:ext uri="{FF2B5EF4-FFF2-40B4-BE49-F238E27FC236}">
                <a16:creationId xmlns:a16="http://schemas.microsoft.com/office/drawing/2014/main" id="{A07202ED-878E-412F-B5E9-E120089671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4033" y="3479798"/>
            <a:ext cx="3936332" cy="2624221"/>
          </a:xfrm>
          <a:prstGeom prst="rect">
            <a:avLst/>
          </a:prstGeom>
        </p:spPr>
      </p:pic>
    </p:spTree>
    <p:extLst>
      <p:ext uri="{BB962C8B-B14F-4D97-AF65-F5344CB8AC3E}">
        <p14:creationId xmlns:p14="http://schemas.microsoft.com/office/powerpoint/2010/main" val="1697718545"/>
      </p:ext>
    </p:extLst>
  </p:cSld>
  <p:clrMapOvr>
    <a:masterClrMapping/>
  </p:clrMapOvr>
  <mc:AlternateContent xmlns:mc="http://schemas.openxmlformats.org/markup-compatibility/2006">
    <mc:Choice xmlns:p14="http://schemas.microsoft.com/office/powerpoint/2010/main" Requires="p14">
      <p:transition spd="slow" p14:dur="1500" advTm="15000">
        <p:split orient="vert"/>
      </p:transition>
    </mc:Choice>
    <mc:Fallback>
      <p:transition spd="slow" advTm="15000">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050540-12E9-41FB-8496-FCBF8FFEF751}"/>
              </a:ext>
            </a:extLst>
          </p:cNvPr>
          <p:cNvSpPr>
            <a:spLocks noGrp="1"/>
          </p:cNvSpPr>
          <p:nvPr>
            <p:ph type="title"/>
          </p:nvPr>
        </p:nvSpPr>
        <p:spPr>
          <a:xfrm>
            <a:off x="1154954" y="838200"/>
            <a:ext cx="8915478" cy="1363579"/>
          </a:xfrm>
        </p:spPr>
        <p:txBody>
          <a:bodyPr/>
          <a:lstStyle/>
          <a:p>
            <a:r>
              <a:rPr lang="ca-ES" dirty="0"/>
              <a:t>Usuaris potencials</a:t>
            </a:r>
          </a:p>
        </p:txBody>
      </p:sp>
      <p:pic>
        <p:nvPicPr>
          <p:cNvPr id="5" name="Imagen 4">
            <a:extLst>
              <a:ext uri="{FF2B5EF4-FFF2-40B4-BE49-F238E27FC236}">
                <a16:creationId xmlns:a16="http://schemas.microsoft.com/office/drawing/2014/main" id="{4131CCC6-53F8-4249-9F6F-781D92F24E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4437" y="3656848"/>
            <a:ext cx="2143125" cy="2143125"/>
          </a:xfrm>
          <a:prstGeom prst="rect">
            <a:avLst/>
          </a:prstGeom>
        </p:spPr>
      </p:pic>
      <p:sp>
        <p:nvSpPr>
          <p:cNvPr id="6" name="Marcador de texto 3">
            <a:extLst>
              <a:ext uri="{FF2B5EF4-FFF2-40B4-BE49-F238E27FC236}">
                <a16:creationId xmlns:a16="http://schemas.microsoft.com/office/drawing/2014/main" id="{8DC92896-3647-444C-BDAC-F1595AF29B06}"/>
              </a:ext>
            </a:extLst>
          </p:cNvPr>
          <p:cNvSpPr txBox="1">
            <a:spLocks/>
          </p:cNvSpPr>
          <p:nvPr/>
        </p:nvSpPr>
        <p:spPr>
          <a:xfrm>
            <a:off x="1203156" y="2201780"/>
            <a:ext cx="9938086" cy="806115"/>
          </a:xfrm>
          <a:prstGeom prst="rect">
            <a:avLst/>
          </a:prstGeom>
        </p:spPr>
        <p:txBody>
          <a:bodyPr vert="horz" lIns="91440" tIns="45720" rIns="91440" bIns="45720" rtlCol="0" anchor="ctr">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lgn="just"/>
            <a:r>
              <a:rPr lang="ca-ES" sz="2000" dirty="0"/>
              <a:t>Qualsevol persona amb un coneixement bàsic en termes d’aplicacions web.</a:t>
            </a:r>
          </a:p>
        </p:txBody>
      </p:sp>
    </p:spTree>
    <p:extLst>
      <p:ext uri="{BB962C8B-B14F-4D97-AF65-F5344CB8AC3E}">
        <p14:creationId xmlns:p14="http://schemas.microsoft.com/office/powerpoint/2010/main" val="486402154"/>
      </p:ext>
    </p:extLst>
  </p:cSld>
  <p:clrMapOvr>
    <a:masterClrMapping/>
  </p:clrMapOvr>
  <mc:AlternateContent xmlns:mc="http://schemas.openxmlformats.org/markup-compatibility/2006">
    <mc:Choice xmlns:p14="http://schemas.microsoft.com/office/powerpoint/2010/main" Requires="p14">
      <p:transition spd="slow" p14:dur="1500" advTm="15000">
        <p:split orient="vert"/>
      </p:transition>
    </mc:Choice>
    <mc:Fallback>
      <p:transition spd="slow" advTm="15000">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050540-12E9-41FB-8496-FCBF8FFEF751}"/>
              </a:ext>
            </a:extLst>
          </p:cNvPr>
          <p:cNvSpPr>
            <a:spLocks noGrp="1"/>
          </p:cNvSpPr>
          <p:nvPr>
            <p:ph type="title"/>
          </p:nvPr>
        </p:nvSpPr>
        <p:spPr>
          <a:xfrm>
            <a:off x="1154954" y="838200"/>
            <a:ext cx="8915478" cy="1363579"/>
          </a:xfrm>
        </p:spPr>
        <p:txBody>
          <a:bodyPr/>
          <a:lstStyle/>
          <a:p>
            <a:r>
              <a:rPr lang="ca-ES" dirty="0"/>
              <a:t>Viabilitat</a:t>
            </a:r>
          </a:p>
        </p:txBody>
      </p:sp>
      <p:sp>
        <p:nvSpPr>
          <p:cNvPr id="4" name="Marcador de texto 3">
            <a:extLst>
              <a:ext uri="{FF2B5EF4-FFF2-40B4-BE49-F238E27FC236}">
                <a16:creationId xmlns:a16="http://schemas.microsoft.com/office/drawing/2014/main" id="{7164D5B1-B89E-4B17-88FF-2731608BDF20}"/>
              </a:ext>
            </a:extLst>
          </p:cNvPr>
          <p:cNvSpPr>
            <a:spLocks noGrp="1"/>
          </p:cNvSpPr>
          <p:nvPr>
            <p:ph type="body" sz="half" idx="2"/>
          </p:nvPr>
        </p:nvSpPr>
        <p:spPr>
          <a:xfrm>
            <a:off x="1203156" y="2201780"/>
            <a:ext cx="9938086" cy="1227220"/>
          </a:xfrm>
        </p:spPr>
        <p:txBody>
          <a:bodyPr>
            <a:normAutofit lnSpcReduction="10000"/>
          </a:bodyPr>
          <a:lstStyle/>
          <a:p>
            <a:pPr marL="342900" indent="-342900" algn="just">
              <a:buFont typeface="Arial" panose="020B0604020202020204" pitchFamily="34" charset="0"/>
              <a:buChar char="•"/>
            </a:pPr>
            <a:r>
              <a:rPr lang="ca-ES" sz="2000" dirty="0"/>
              <a:t>Compartir informació amb altres empreses (amb marques, sobretot).</a:t>
            </a:r>
          </a:p>
          <a:p>
            <a:pPr marL="342900" indent="-342900" algn="just">
              <a:buFont typeface="Arial" panose="020B0604020202020204" pitchFamily="34" charset="0"/>
              <a:buChar char="•"/>
            </a:pPr>
            <a:r>
              <a:rPr lang="ca-ES" sz="2000" dirty="0"/>
              <a:t>Compres dintre de l’aplicació.</a:t>
            </a:r>
          </a:p>
          <a:p>
            <a:pPr marL="342900" indent="-342900" algn="just">
              <a:buFont typeface="Arial" panose="020B0604020202020204" pitchFamily="34" charset="0"/>
              <a:buChar char="•"/>
            </a:pPr>
            <a:r>
              <a:rPr lang="ca-ES" sz="2000" dirty="0"/>
              <a:t>Introducció de publicitat.</a:t>
            </a:r>
          </a:p>
        </p:txBody>
      </p:sp>
      <p:pic>
        <p:nvPicPr>
          <p:cNvPr id="5" name="Imagen 4">
            <a:extLst>
              <a:ext uri="{FF2B5EF4-FFF2-40B4-BE49-F238E27FC236}">
                <a16:creationId xmlns:a16="http://schemas.microsoft.com/office/drawing/2014/main" id="{57716263-FDB4-4C1E-8958-0AE55D5891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1731" y="3702969"/>
            <a:ext cx="3028537" cy="2316831"/>
          </a:xfrm>
          <a:prstGeom prst="rect">
            <a:avLst/>
          </a:prstGeom>
        </p:spPr>
      </p:pic>
    </p:spTree>
    <p:extLst>
      <p:ext uri="{BB962C8B-B14F-4D97-AF65-F5344CB8AC3E}">
        <p14:creationId xmlns:p14="http://schemas.microsoft.com/office/powerpoint/2010/main" val="1424001641"/>
      </p:ext>
    </p:extLst>
  </p:cSld>
  <p:clrMapOvr>
    <a:masterClrMapping/>
  </p:clrMapOvr>
  <mc:AlternateContent xmlns:mc="http://schemas.openxmlformats.org/markup-compatibility/2006">
    <mc:Choice xmlns:p14="http://schemas.microsoft.com/office/powerpoint/2010/main" Requires="p14">
      <p:transition spd="slow" p14:dur="1500" advTm="15000">
        <p:split orient="vert"/>
      </p:transition>
    </mc:Choice>
    <mc:Fallback>
      <p:transition spd="slow" advTm="15000">
        <p:split orient="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1887</TotalTime>
  <Words>987</Words>
  <Application>Microsoft Office PowerPoint</Application>
  <PresentationFormat>Panorámica</PresentationFormat>
  <Paragraphs>54</Paragraphs>
  <Slides>11</Slides>
  <Notes>11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Arial</vt:lpstr>
      <vt:lpstr>Calibri</vt:lpstr>
      <vt:lpstr>Century Gothic</vt:lpstr>
      <vt:lpstr>Wingdings 3</vt:lpstr>
      <vt:lpstr>Ion</vt:lpstr>
      <vt:lpstr>Presentación de PowerPoint</vt:lpstr>
      <vt:lpstr>Que és CompareIt?</vt:lpstr>
      <vt:lpstr>Característiques</vt:lpstr>
      <vt:lpstr>Funcionalitats</vt:lpstr>
      <vt:lpstr>Estructura</vt:lpstr>
      <vt:lpstr>Com sorgeix aquesta idea?</vt:lpstr>
      <vt:lpstr>D’on surt la informació?</vt:lpstr>
      <vt:lpstr>Usuaris potencials</vt:lpstr>
      <vt:lpstr>Viabilitat</vt:lpstr>
      <vt:lpstr>Visió de futur</vt:lpstr>
      <vt:lpstr>Gràcies per l’atenció!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Joanmi7</dc:creator>
  <cp:lastModifiedBy>Joanmi7</cp:lastModifiedBy>
  <cp:revision>51</cp:revision>
  <dcterms:created xsi:type="dcterms:W3CDTF">2019-06-01T13:20:38Z</dcterms:created>
  <dcterms:modified xsi:type="dcterms:W3CDTF">2019-06-03T18:15:08Z</dcterms:modified>
</cp:coreProperties>
</file>