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60" r:id="rId5"/>
    <p:sldId id="262" r:id="rId6"/>
    <p:sldId id="259" r:id="rId7"/>
    <p:sldId id="263" r:id="rId8"/>
    <p:sldId id="264" r:id="rId9"/>
    <p:sldId id="265" r:id="rId10"/>
    <p:sldId id="266" r:id="rId11"/>
    <p:sldId id="268" r:id="rId12"/>
    <p:sldId id="267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159" autoAdjust="0"/>
  </p:normalViewPr>
  <p:slideViewPr>
    <p:cSldViewPr>
      <p:cViewPr>
        <p:scale>
          <a:sx n="50" d="100"/>
          <a:sy n="50" d="100"/>
        </p:scale>
        <p:origin x="-3384" y="-14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8D78C4-0C95-4D4F-890F-4FFF2AC35030}" type="datetimeFigureOut">
              <a:rPr lang="ca-ES" smtClean="0"/>
              <a:t>19/6/2019</a:t>
            </a:fld>
            <a:endParaRPr lang="ca-ES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E8F37B-108E-4A32-948A-882E790B57D1}" type="slidenum">
              <a:rPr lang="ca-ES" smtClean="0"/>
              <a:t>‹Nº›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191848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C735D-A3B9-4EEA-8F87-A99BDD2286DB}" type="datetimeFigureOut">
              <a:rPr lang="es-ES"/>
              <a:pPr>
                <a:defRPr/>
              </a:pPr>
              <a:t>19/06/2019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00BBB-A85D-44DF-82F8-6DAF79017BD4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7018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68BBC-FA00-4975-9CCA-07AB7DDE9A93}" type="datetimeFigureOut">
              <a:rPr lang="es-ES"/>
              <a:pPr>
                <a:defRPr/>
              </a:pPr>
              <a:t>19/06/2019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52F26-93F6-4050-95A8-33A77FA41648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13070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EB9A6-1A73-4BFB-A1CD-4AA98209593B}" type="datetimeFigureOut">
              <a:rPr lang="es-ES"/>
              <a:pPr>
                <a:defRPr/>
              </a:pPr>
              <a:t>19/06/2019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7A1AB-67FC-4F56-9A77-EB6E22D1FC1B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62109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36D42-2E1B-4FBD-A3FB-957A5FFB7F6A}" type="datetimeFigureOut">
              <a:rPr lang="es-ES"/>
              <a:pPr>
                <a:defRPr/>
              </a:pPr>
              <a:t>19/06/2019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63DC8-4B9D-4CF9-B0A2-DB46A146B10F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1754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8EE5B-4730-4138-8D21-D7E871E1F222}" type="datetimeFigureOut">
              <a:rPr lang="es-ES"/>
              <a:pPr>
                <a:defRPr/>
              </a:pPr>
              <a:t>19/06/2019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872D8-B422-41F9-B819-FEE13B6D9E24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14479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6CE29-72B4-4CBC-8116-609C2153A09F}" type="datetimeFigureOut">
              <a:rPr lang="es-ES"/>
              <a:pPr>
                <a:defRPr/>
              </a:pPr>
              <a:t>19/06/2019</a:t>
            </a:fld>
            <a:endParaRPr lang="es-E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3FDAE-E1D4-4BAB-A3B0-67F786A09378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64494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F905B-0817-4071-B17F-0100185CF849}" type="datetimeFigureOut">
              <a:rPr lang="es-ES"/>
              <a:pPr>
                <a:defRPr/>
              </a:pPr>
              <a:t>19/06/2019</a:t>
            </a:fld>
            <a:endParaRPr lang="es-ES" dirty="0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4E8FC-84A1-42B3-9DCF-361168CE3B5C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52483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89BD4-852A-4599-BBD4-E085EA13BA22}" type="datetimeFigureOut">
              <a:rPr lang="es-ES"/>
              <a:pPr>
                <a:defRPr/>
              </a:pPr>
              <a:t>19/06/2019</a:t>
            </a:fld>
            <a:endParaRPr lang="es-ES" dirty="0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198AD-C571-41ED-96DD-AC114951F048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10905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6E862-5A18-4CFA-9895-F364FA8F1E4A}" type="datetimeFigureOut">
              <a:rPr lang="es-ES"/>
              <a:pPr>
                <a:defRPr/>
              </a:pPr>
              <a:t>19/06/2019</a:t>
            </a:fld>
            <a:endParaRPr lang="es-ES" dirty="0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97391-77DE-494E-9E78-980C341DC10F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7331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70619-7CE7-43BB-9B88-ACD2C673E3CC}" type="datetimeFigureOut">
              <a:rPr lang="es-ES"/>
              <a:pPr>
                <a:defRPr/>
              </a:pPr>
              <a:t>19/06/2019</a:t>
            </a:fld>
            <a:endParaRPr lang="es-E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B2D17-3E9E-4AC1-BE23-A7C98A0463E2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18246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534F3-9E90-4DFB-A0C5-0E61191B035A}" type="datetimeFigureOut">
              <a:rPr lang="es-ES"/>
              <a:pPr>
                <a:defRPr/>
              </a:pPr>
              <a:t>19/06/2019</a:t>
            </a:fld>
            <a:endParaRPr lang="es-ES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70181-329D-4E87-9A40-BE825F78E0FB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30949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10F048F-A797-4AC7-B199-4914C523AF03}" type="datetimeFigureOut">
              <a:rPr lang="es-ES"/>
              <a:pPr>
                <a:defRPr/>
              </a:pPr>
              <a:t>19/06/2019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7E5D7D3-3567-429E-9A36-CED87A1CB740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5.mp3"/><Relationship Id="rId7" Type="http://schemas.openxmlformats.org/officeDocument/2006/relationships/image" Target="../media/image27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25.mp3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27.mp3"/><Relationship Id="rId7" Type="http://schemas.openxmlformats.org/officeDocument/2006/relationships/image" Target="../media/image31.png"/><Relationship Id="rId12" Type="http://schemas.openxmlformats.org/officeDocument/2006/relationships/image" Target="../media/image3.pn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30.png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4.png"/><Relationship Id="rId4" Type="http://schemas.openxmlformats.org/officeDocument/2006/relationships/audio" Target="../media/media27.mp3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31.mp3"/><Relationship Id="rId13" Type="http://schemas.openxmlformats.org/officeDocument/2006/relationships/image" Target="../media/image1.png"/><Relationship Id="rId3" Type="http://schemas.microsoft.com/office/2007/relationships/media" Target="../media/media29.mp3"/><Relationship Id="rId7" Type="http://schemas.microsoft.com/office/2007/relationships/media" Target="../media/media31.mp3"/><Relationship Id="rId12" Type="http://schemas.openxmlformats.org/officeDocument/2006/relationships/image" Target="../media/image37.pn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audio" Target="../media/media30.mp3"/><Relationship Id="rId11" Type="http://schemas.openxmlformats.org/officeDocument/2006/relationships/image" Target="../media/image36.png"/><Relationship Id="rId5" Type="http://schemas.microsoft.com/office/2007/relationships/media" Target="../media/media30.mp3"/><Relationship Id="rId15" Type="http://schemas.openxmlformats.org/officeDocument/2006/relationships/image" Target="../media/image3.png"/><Relationship Id="rId10" Type="http://schemas.openxmlformats.org/officeDocument/2006/relationships/image" Target="../media/image35.jpeg"/><Relationship Id="rId4" Type="http://schemas.openxmlformats.org/officeDocument/2006/relationships/audio" Target="../media/media29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3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6" Type="http://schemas.openxmlformats.org/officeDocument/2006/relationships/audio" Target="../media/media34.mp3"/><Relationship Id="rId5" Type="http://schemas.microsoft.com/office/2007/relationships/media" Target="../media/media34.mp3"/><Relationship Id="rId4" Type="http://schemas.openxmlformats.org/officeDocument/2006/relationships/audio" Target="../media/media33.mp3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8.png"/><Relationship Id="rId3" Type="http://schemas.microsoft.com/office/2007/relationships/media" Target="../media/media6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.png"/><Relationship Id="rId2" Type="http://schemas.openxmlformats.org/officeDocument/2006/relationships/audio" Target="../media/media5.mp3"/><Relationship Id="rId16" Type="http://schemas.openxmlformats.org/officeDocument/2006/relationships/image" Target="../media/image3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6.jpeg"/><Relationship Id="rId5" Type="http://schemas.microsoft.com/office/2007/relationships/media" Target="../media/media7.mp3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audio" Target="../media/media6.mp3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9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5" Type="http://schemas.microsoft.com/office/2007/relationships/media" Target="../media/media10.mp3"/><Relationship Id="rId4" Type="http://schemas.openxmlformats.org/officeDocument/2006/relationships/audio" Target="../media/media9.mp3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openxmlformats.org/officeDocument/2006/relationships/image" Target="../media/image12.png"/><Relationship Id="rId3" Type="http://schemas.microsoft.com/office/2007/relationships/media" Target="../media/media12.mp3"/><Relationship Id="rId7" Type="http://schemas.microsoft.com/office/2007/relationships/media" Target="../media/media14.mp3"/><Relationship Id="rId12" Type="http://schemas.openxmlformats.org/officeDocument/2006/relationships/image" Target="../media/image11.png"/><Relationship Id="rId2" Type="http://schemas.openxmlformats.org/officeDocument/2006/relationships/audio" Target="../media/media11.mp3"/><Relationship Id="rId16" Type="http://schemas.openxmlformats.org/officeDocument/2006/relationships/image" Target="../media/image3.png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slideLayout" Target="../slideLayouts/slideLayout2.xml"/><Relationship Id="rId5" Type="http://schemas.microsoft.com/office/2007/relationships/media" Target="../media/media13.mp3"/><Relationship Id="rId15" Type="http://schemas.openxmlformats.org/officeDocument/2006/relationships/image" Target="../media/image1.png"/><Relationship Id="rId10" Type="http://schemas.openxmlformats.org/officeDocument/2006/relationships/audio" Target="../media/media15.mp3"/><Relationship Id="rId4" Type="http://schemas.openxmlformats.org/officeDocument/2006/relationships/audio" Target="../media/media12.mp3"/><Relationship Id="rId9" Type="http://schemas.microsoft.com/office/2007/relationships/media" Target="../media/media15.mp3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17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audio" Target="../media/media18.mp3"/><Relationship Id="rId11" Type="http://schemas.openxmlformats.org/officeDocument/2006/relationships/image" Target="../media/image16.jpeg"/><Relationship Id="rId5" Type="http://schemas.microsoft.com/office/2007/relationships/media" Target="../media/media18.mp3"/><Relationship Id="rId10" Type="http://schemas.openxmlformats.org/officeDocument/2006/relationships/image" Target="../media/image15.png"/><Relationship Id="rId4" Type="http://schemas.openxmlformats.org/officeDocument/2006/relationships/audio" Target="../media/media17.mp3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0.mp3"/><Relationship Id="rId7" Type="http://schemas.openxmlformats.org/officeDocument/2006/relationships/image" Target="../media/image17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mp3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22.mp3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audio" Target="../media/media21.mp3"/><Relationship Id="rId16" Type="http://schemas.openxmlformats.org/officeDocument/2006/relationships/image" Target="../media/image26.png"/><Relationship Id="rId1" Type="http://schemas.microsoft.com/office/2007/relationships/media" Target="../media/media21.mp3"/><Relationship Id="rId6" Type="http://schemas.openxmlformats.org/officeDocument/2006/relationships/image" Target="../media/image18.png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5.png"/><Relationship Id="rId10" Type="http://schemas.openxmlformats.org/officeDocument/2006/relationships/image" Target="../media/image1.png"/><Relationship Id="rId4" Type="http://schemas.openxmlformats.org/officeDocument/2006/relationships/audio" Target="../media/media22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4 Marcador de contenido"/>
          <p:cNvSpPr>
            <a:spLocks noGrp="1"/>
          </p:cNvSpPr>
          <p:nvPr>
            <p:ph idx="1"/>
          </p:nvPr>
        </p:nvSpPr>
        <p:spPr>
          <a:xfrm>
            <a:off x="251520" y="1052513"/>
            <a:ext cx="8435280" cy="5400675"/>
          </a:xfrm>
        </p:spPr>
        <p:txBody>
          <a:bodyPr/>
          <a:lstStyle/>
          <a:p>
            <a:pPr marL="0" lvl="2" indent="0" algn="ctr" eaLnBrk="1" hangingPunct="1">
              <a:buFont typeface="Arial" charset="0"/>
              <a:buNone/>
            </a:pPr>
            <a:r>
              <a:rPr lang="ca-ES" altLang="en-US" b="1" dirty="0" smtClean="0"/>
              <a:t>UNIVERSITAT OBERTA DE CATALUNYA</a:t>
            </a:r>
          </a:p>
          <a:p>
            <a:pPr marL="0" lvl="2" indent="0" algn="ctr" eaLnBrk="1" hangingPunct="1">
              <a:buNone/>
            </a:pPr>
            <a:r>
              <a:rPr lang="ca-ES" altLang="en-US" sz="2200" dirty="0" smtClean="0"/>
              <a:t>Grau de Tecnologies de la Telecomunicació</a:t>
            </a:r>
          </a:p>
          <a:p>
            <a:pPr marL="0" lvl="2" indent="0" algn="ctr" eaLnBrk="1" hangingPunct="1">
              <a:buNone/>
            </a:pPr>
            <a:r>
              <a:rPr lang="ca-ES" altLang="en-US" sz="2200" dirty="0"/>
              <a:t>Sistemes de Comunicació</a:t>
            </a:r>
          </a:p>
          <a:p>
            <a:pPr marL="0" indent="0" algn="ctr">
              <a:buNone/>
            </a:pPr>
            <a:r>
              <a:rPr lang="ca-ES" sz="3000" b="1" cap="all" dirty="0" smtClean="0"/>
              <a:t>Creació d’ortomosaics precisos per a aplicacions agrícoles i arqueològiques a partir d’imatges obtingudes amb múltiples sensors de vehicles aeris no tripulats </a:t>
            </a:r>
          </a:p>
          <a:p>
            <a:pPr marL="0" indent="0" eaLnBrk="1" hangingPunct="1">
              <a:spcBef>
                <a:spcPts val="200"/>
              </a:spcBef>
              <a:buFont typeface="Arial" charset="0"/>
              <a:buNone/>
              <a:tabLst>
                <a:tab pos="449263" algn="l"/>
              </a:tabLst>
            </a:pPr>
            <a:r>
              <a:rPr lang="ca-ES" altLang="en-US" sz="1800" dirty="0" smtClean="0"/>
              <a:t>	Autor</a:t>
            </a:r>
          </a:p>
          <a:p>
            <a:pPr marL="0" indent="0" eaLnBrk="1" hangingPunct="1">
              <a:spcBef>
                <a:spcPts val="200"/>
              </a:spcBef>
              <a:buFont typeface="Arial" charset="0"/>
              <a:buNone/>
              <a:tabLst>
                <a:tab pos="449263" algn="l"/>
              </a:tabLst>
            </a:pPr>
            <a:r>
              <a:rPr lang="ca-ES" altLang="en-US" sz="1800" b="1" dirty="0" smtClean="0"/>
              <a:t>	Jordi Esteve Ribas </a:t>
            </a:r>
          </a:p>
          <a:p>
            <a:pPr marL="0" indent="0" eaLnBrk="1" hangingPunct="1">
              <a:spcBef>
                <a:spcPts val="200"/>
              </a:spcBef>
              <a:buNone/>
              <a:tabLst>
                <a:tab pos="449263" algn="l"/>
              </a:tabLst>
            </a:pPr>
            <a:r>
              <a:rPr lang="ca-ES" altLang="en-US" sz="1800" dirty="0" smtClean="0"/>
              <a:t>	Professor responsable àrea</a:t>
            </a:r>
          </a:p>
          <a:p>
            <a:pPr marL="0" indent="0" eaLnBrk="1" hangingPunct="1">
              <a:spcBef>
                <a:spcPts val="200"/>
              </a:spcBef>
              <a:buNone/>
              <a:tabLst>
                <a:tab pos="449263" algn="l"/>
              </a:tabLst>
            </a:pPr>
            <a:r>
              <a:rPr lang="ca-ES" altLang="en-US" sz="1800" dirty="0" smtClean="0"/>
              <a:t>	</a:t>
            </a:r>
            <a:r>
              <a:rPr lang="ca-ES" altLang="en-US" sz="1800" b="1" dirty="0" smtClean="0"/>
              <a:t>Carlos </a:t>
            </a:r>
            <a:r>
              <a:rPr lang="ca-ES" altLang="en-US" sz="1800" b="1" dirty="0" smtClean="0"/>
              <a:t>Monzo</a:t>
            </a:r>
            <a:r>
              <a:rPr lang="ca-ES" altLang="en-US" sz="1800" b="1" dirty="0" smtClean="0"/>
              <a:t> Sánchez</a:t>
            </a:r>
          </a:p>
          <a:p>
            <a:pPr marL="0" indent="0" eaLnBrk="1" hangingPunct="1">
              <a:spcBef>
                <a:spcPts val="200"/>
              </a:spcBef>
              <a:buNone/>
              <a:tabLst>
                <a:tab pos="449263" algn="l"/>
              </a:tabLst>
            </a:pPr>
            <a:r>
              <a:rPr lang="ca-ES" altLang="en-US" sz="1800" dirty="0" smtClean="0"/>
              <a:t>	Professor col·laborador</a:t>
            </a:r>
          </a:p>
          <a:p>
            <a:pPr marL="0" indent="0" eaLnBrk="1" hangingPunct="1">
              <a:spcBef>
                <a:spcPts val="200"/>
              </a:spcBef>
              <a:buNone/>
              <a:tabLst>
                <a:tab pos="449263" algn="l"/>
                <a:tab pos="6096000" algn="l"/>
              </a:tabLst>
            </a:pPr>
            <a:r>
              <a:rPr lang="ca-ES" altLang="en-US" sz="1800" dirty="0" smtClean="0"/>
              <a:t>	</a:t>
            </a:r>
            <a:r>
              <a:rPr lang="ca-ES" altLang="en-US" sz="1800" b="1" dirty="0" smtClean="0"/>
              <a:t>Raul Parada Medina	</a:t>
            </a:r>
            <a:r>
              <a:rPr lang="ca-ES" altLang="en-US" sz="1800" dirty="0"/>
              <a:t>Juny 2019</a:t>
            </a:r>
          </a:p>
          <a:p>
            <a:pPr marL="0" indent="0" eaLnBrk="1" hangingPunct="1">
              <a:spcBef>
                <a:spcPts val="200"/>
              </a:spcBef>
              <a:buNone/>
              <a:tabLst>
                <a:tab pos="449263" algn="l"/>
                <a:tab pos="6096000" algn="l"/>
              </a:tabLst>
            </a:pPr>
            <a:endParaRPr lang="ca-ES" altLang="en-US" sz="1800" b="1" dirty="0" smtClean="0"/>
          </a:p>
          <a:p>
            <a:pPr marL="0" indent="0" eaLnBrk="1" hangingPunct="1">
              <a:buFont typeface="Arial" charset="0"/>
              <a:buNone/>
            </a:pPr>
            <a:r>
              <a:rPr lang="ca-ES" altLang="en-US" sz="1600" dirty="0" smtClean="0"/>
              <a:t>			</a:t>
            </a:r>
            <a:endParaRPr lang="es-ES_tradnl" altLang="en-US" dirty="0" smtClean="0"/>
          </a:p>
          <a:p>
            <a:pPr marL="0" indent="0" eaLnBrk="1" hangingPunct="1">
              <a:buFont typeface="Arial" charset="0"/>
              <a:buNone/>
            </a:pPr>
            <a:endParaRPr lang="es-ES_tradnl" altLang="en-US" dirty="0" smtClean="0"/>
          </a:p>
          <a:p>
            <a:pPr marL="0" indent="0" eaLnBrk="1" hangingPunct="1">
              <a:buFont typeface="Arial" charset="0"/>
              <a:buNone/>
            </a:pPr>
            <a:endParaRPr lang="es-ES" altLang="en-US" dirty="0" smtClean="0"/>
          </a:p>
        </p:txBody>
      </p:sp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50825"/>
            <a:ext cx="8389937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797152"/>
            <a:ext cx="1916113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8713" y="346869"/>
            <a:ext cx="609600" cy="60960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251520" y="6056039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/>
              <a:t> </a:t>
            </a:r>
            <a:endParaRPr lang="ca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9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50825"/>
            <a:ext cx="8389937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6 CuadroTexto"/>
          <p:cNvSpPr txBox="1">
            <a:spLocks noChangeArrowheads="1"/>
          </p:cNvSpPr>
          <p:nvPr/>
        </p:nvSpPr>
        <p:spPr bwMode="auto">
          <a:xfrm>
            <a:off x="390412" y="908719"/>
            <a:ext cx="79980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000" b="1" dirty="0">
                <a:solidFill>
                  <a:srgbClr val="002060"/>
                </a:solidFill>
              </a:rPr>
              <a:t>Fase Experimental </a:t>
            </a:r>
            <a:r>
              <a:rPr lang="it-IT" altLang="en-US" sz="3000" b="1" dirty="0" smtClean="0">
                <a:solidFill>
                  <a:srgbClr val="002060"/>
                </a:solidFill>
              </a:rPr>
              <a:t>II: </a:t>
            </a:r>
            <a:r>
              <a:rPr lang="it-IT" altLang="en-US" sz="3000" b="1" dirty="0">
                <a:solidFill>
                  <a:srgbClr val="002060"/>
                </a:solidFill>
              </a:rPr>
              <a:t>Treball de </a:t>
            </a:r>
            <a:r>
              <a:rPr lang="it-IT" altLang="en-US" sz="3000" b="1" dirty="0" smtClean="0">
                <a:solidFill>
                  <a:srgbClr val="002060"/>
                </a:solidFill>
              </a:rPr>
              <a:t>Laboratori</a:t>
            </a:r>
            <a:endParaRPr lang="it-IT" altLang="en-US" sz="3000" b="1" dirty="0">
              <a:solidFill>
                <a:srgbClr val="002060"/>
              </a:solidFill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30213" y="1484784"/>
            <a:ext cx="7926052" cy="1584176"/>
          </a:xfrm>
        </p:spPr>
        <p:txBody>
          <a:bodyPr/>
          <a:lstStyle/>
          <a:p>
            <a:pPr marL="0" indent="0" algn="just">
              <a:buNone/>
            </a:pPr>
            <a:r>
              <a:rPr lang="ca-ES" sz="2400" dirty="0"/>
              <a:t>En aquesta segona fase </a:t>
            </a:r>
            <a:r>
              <a:rPr lang="ca-ES" sz="2400" dirty="0" smtClean="0"/>
              <a:t>es </a:t>
            </a:r>
            <a:r>
              <a:rPr lang="ca-ES" sz="2400" dirty="0"/>
              <a:t>processaran les fotografies obtingudes a la fase experimental </a:t>
            </a:r>
            <a:r>
              <a:rPr lang="ca-ES" sz="2400" dirty="0" smtClean="0"/>
              <a:t>I </a:t>
            </a:r>
            <a:r>
              <a:rPr lang="ca-ES" sz="2400" dirty="0" smtClean="0"/>
              <a:t>i</a:t>
            </a:r>
            <a:r>
              <a:rPr lang="ca-ES" sz="2400" dirty="0" smtClean="0"/>
              <a:t> n’obtindrem ortofotografies precises.  Per a realitzar-ho hem hagut de:</a:t>
            </a:r>
          </a:p>
          <a:p>
            <a:pPr algn="just"/>
            <a:r>
              <a:rPr lang="ca-ES" sz="2400" dirty="0" smtClean="0"/>
              <a:t>Solucionar discrepàncies </a:t>
            </a:r>
            <a:r>
              <a:rPr lang="ca-ES" sz="2400" dirty="0"/>
              <a:t>per l’ús de dos sensors amb GPS </a:t>
            </a:r>
            <a:r>
              <a:rPr lang="ca-ES" sz="2400" dirty="0" smtClean="0"/>
              <a:t>propi utilitzant el programa EXIFTOOL.</a:t>
            </a:r>
          </a:p>
          <a:p>
            <a:pPr lvl="1" algn="just"/>
            <a:r>
              <a:rPr lang="ca-ES" sz="2400" dirty="0" smtClean="0"/>
              <a:t>Cal copiar </a:t>
            </a:r>
            <a:r>
              <a:rPr lang="ca-ES" sz="2400" dirty="0"/>
              <a:t>les metadades de cada fotografia obtinguda a Agrocam amb la seva parella del Mavic Pro</a:t>
            </a:r>
            <a:r>
              <a:rPr lang="ca-ES" sz="2400" dirty="0" smtClean="0"/>
              <a:t>	</a:t>
            </a:r>
            <a:endParaRPr lang="ca-ES" sz="2400" dirty="0"/>
          </a:p>
          <a:p>
            <a:pPr algn="just"/>
            <a:r>
              <a:rPr lang="ca-ES" sz="2400" dirty="0" smtClean="0"/>
              <a:t>Integrar les </a:t>
            </a:r>
            <a:r>
              <a:rPr lang="ca-ES" sz="2400" dirty="0"/>
              <a:t>imatges obtingudes del sensor RGB, Mavic Pro, i del sensor NIR, </a:t>
            </a:r>
            <a:r>
              <a:rPr lang="ca-ES" sz="2400" dirty="0" smtClean="0"/>
              <a:t>Agrocam, utilitzant Metashape.</a:t>
            </a:r>
          </a:p>
          <a:p>
            <a:pPr lvl="1" algn="just"/>
            <a:r>
              <a:rPr lang="ca-ES" sz="2400" dirty="0"/>
              <a:t>Integració utilitzant punts de control terrestre</a:t>
            </a:r>
            <a:r>
              <a:rPr lang="ca-ES" sz="2400" dirty="0" smtClean="0"/>
              <a:t>.</a:t>
            </a:r>
          </a:p>
          <a:p>
            <a:pPr lvl="1" algn="just"/>
            <a:r>
              <a:rPr lang="ca-ES" sz="2400" dirty="0"/>
              <a:t>Integració generant núvol de  punts de diversos sensors.</a:t>
            </a:r>
            <a:endParaRPr lang="es-ES" sz="2400" b="1" dirty="0"/>
          </a:p>
          <a:p>
            <a:pPr lvl="1" algn="just"/>
            <a:endParaRPr lang="es-ES" sz="2000" b="1" dirty="0"/>
          </a:p>
          <a:p>
            <a:pPr lvl="1" algn="just"/>
            <a:endParaRPr lang="ca-ES" sz="2000" dirty="0" smtClean="0"/>
          </a:p>
          <a:p>
            <a:pPr marL="0" indent="0" algn="just">
              <a:buNone/>
            </a:pPr>
            <a:endParaRPr lang="ca-ES" sz="2400" dirty="0" smtClean="0"/>
          </a:p>
          <a:p>
            <a:pPr lvl="1" algn="just"/>
            <a:endParaRPr lang="ca-ES" sz="2000" dirty="0" smtClean="0"/>
          </a:p>
          <a:p>
            <a:pPr algn="just"/>
            <a:endParaRPr lang="ca-ES" sz="2400" dirty="0" smtClean="0"/>
          </a:p>
        </p:txBody>
      </p:sp>
      <p:pic>
        <p:nvPicPr>
          <p:cNvPr id="2" name="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8824" y="2991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5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50825"/>
            <a:ext cx="8389937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6 CuadroTexto"/>
          <p:cNvSpPr txBox="1">
            <a:spLocks noChangeArrowheads="1"/>
          </p:cNvSpPr>
          <p:nvPr/>
        </p:nvSpPr>
        <p:spPr bwMode="auto">
          <a:xfrm>
            <a:off x="390412" y="908720"/>
            <a:ext cx="7998012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000" b="1" dirty="0">
                <a:solidFill>
                  <a:srgbClr val="002060"/>
                </a:solidFill>
              </a:rPr>
              <a:t>Fase Experimental </a:t>
            </a:r>
            <a:r>
              <a:rPr lang="it-IT" altLang="en-US" sz="3000" b="1" dirty="0" smtClean="0">
                <a:solidFill>
                  <a:srgbClr val="002060"/>
                </a:solidFill>
              </a:rPr>
              <a:t>II: </a:t>
            </a:r>
            <a:r>
              <a:rPr lang="it-IT" altLang="en-US" sz="3000" b="1" dirty="0">
                <a:solidFill>
                  <a:srgbClr val="002060"/>
                </a:solidFill>
              </a:rPr>
              <a:t>Treball de </a:t>
            </a:r>
            <a:r>
              <a:rPr lang="it-IT" altLang="en-US" sz="3000" b="1" dirty="0" smtClean="0">
                <a:solidFill>
                  <a:srgbClr val="002060"/>
                </a:solidFill>
              </a:rPr>
              <a:t>Laboratori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a-ES" sz="2800" i="1" dirty="0">
                <a:solidFill>
                  <a:srgbClr val="002060"/>
                </a:solidFill>
              </a:rPr>
              <a:t>Integració utilitzant punts de control terrestre</a:t>
            </a:r>
            <a:endParaRPr lang="it-IT" altLang="en-US" sz="3000" b="1" i="1" dirty="0">
              <a:solidFill>
                <a:srgbClr val="002060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430213" y="1787332"/>
            <a:ext cx="81742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2400" dirty="0" smtClean="0"/>
              <a:t>Es creen </a:t>
            </a:r>
            <a:r>
              <a:rPr lang="ca-ES" sz="2400" dirty="0"/>
              <a:t>núvols de punts independents per a cada conjunt de </a:t>
            </a:r>
            <a:r>
              <a:rPr lang="ca-ES" sz="2400" dirty="0" smtClean="0"/>
              <a:t>fotografies. Es processen </a:t>
            </a:r>
            <a:r>
              <a:rPr lang="ca-ES" sz="2400" dirty="0"/>
              <a:t>les fotografies de cada sensor de manera independent </a:t>
            </a:r>
            <a:r>
              <a:rPr lang="ca-ES" sz="2400" dirty="0" smtClean="0"/>
              <a:t>i s’assignen </a:t>
            </a:r>
            <a:r>
              <a:rPr lang="ca-ES" sz="2400" dirty="0"/>
              <a:t>punts de control amb coordenades compartides. </a:t>
            </a:r>
            <a:endParaRPr lang="es-ES" sz="2400" dirty="0"/>
          </a:p>
        </p:txBody>
      </p:sp>
      <p:pic>
        <p:nvPicPr>
          <p:cNvPr id="2051" name="Imagen 335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189" y="4344087"/>
            <a:ext cx="3331195" cy="2253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Imagen 335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365104"/>
            <a:ext cx="344460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430213" y="3164775"/>
            <a:ext cx="7958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 smtClean="0"/>
              <a:t>Carreguem les ortofotografies a Arcmap i en seleccionem diversos punts per a mesurar-ne l’error.  Aquests van des de 7 a 16 cm</a:t>
            </a:r>
            <a:endParaRPr lang="ca-ES" sz="2400" dirty="0"/>
          </a:p>
        </p:txBody>
      </p:sp>
      <p:pic>
        <p:nvPicPr>
          <p:cNvPr id="2055" name="Imagen 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67" y="3416838"/>
            <a:ext cx="7327525" cy="3354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11.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64288" y="299120"/>
            <a:ext cx="609600" cy="609600"/>
          </a:xfrm>
          <a:prstGeom prst="rect">
            <a:avLst/>
          </a:prstGeom>
        </p:spPr>
      </p:pic>
      <p:pic>
        <p:nvPicPr>
          <p:cNvPr id="4" name="11.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95592" y="3468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4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46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496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45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Imagen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21" y="3687714"/>
            <a:ext cx="4356979" cy="247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Imagen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181" y="3731141"/>
            <a:ext cx="4214371" cy="2469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Imagen 335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193" y="4115981"/>
            <a:ext cx="3027767" cy="2278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Imagen 335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070" y="4131517"/>
            <a:ext cx="3274298" cy="226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Imagen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728" y="3422476"/>
            <a:ext cx="5537612" cy="324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50825"/>
            <a:ext cx="8389937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6 CuadroTexto"/>
          <p:cNvSpPr txBox="1">
            <a:spLocks noChangeArrowheads="1"/>
          </p:cNvSpPr>
          <p:nvPr/>
        </p:nvSpPr>
        <p:spPr bwMode="auto">
          <a:xfrm>
            <a:off x="390412" y="908720"/>
            <a:ext cx="8429738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a-ES" altLang="en-US" sz="3000" b="1" dirty="0" smtClean="0">
                <a:solidFill>
                  <a:srgbClr val="002060"/>
                </a:solidFill>
              </a:rPr>
              <a:t>Fase Experimental II: Treball de Laboratori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a-ES" sz="2800" i="1" dirty="0" smtClean="0">
                <a:solidFill>
                  <a:srgbClr val="002060"/>
                </a:solidFill>
              </a:rPr>
              <a:t>Integració generant núvol de  punts de diversos sensors.</a:t>
            </a:r>
            <a:endParaRPr lang="ca-ES" altLang="en-US" sz="3000" b="1" i="1" dirty="0">
              <a:solidFill>
                <a:srgbClr val="002060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430213" y="1787332"/>
            <a:ext cx="81742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2400" dirty="0" smtClean="0"/>
              <a:t>Es genera </a:t>
            </a:r>
            <a:r>
              <a:rPr lang="ca-ES" sz="2400" dirty="0"/>
              <a:t>el núvol de punt dens i la malla utilitzant les fotografies d’ambdós sensors. </a:t>
            </a:r>
            <a:r>
              <a:rPr lang="ca-ES" sz="2400" dirty="0" smtClean="0"/>
              <a:t>Tot seguit es </a:t>
            </a:r>
            <a:r>
              <a:rPr lang="ca-ES" sz="2400" dirty="0"/>
              <a:t>generen les textures i ortofotografies seleccionant com a font d’informació les fotografies del sensor del qual en volem realitzar el  procés</a:t>
            </a:r>
            <a:endParaRPr lang="es-ES" sz="2400" dirty="0"/>
          </a:p>
        </p:txBody>
      </p:sp>
      <p:sp>
        <p:nvSpPr>
          <p:cNvPr id="5" name="4 CuadroTexto"/>
          <p:cNvSpPr txBox="1"/>
          <p:nvPr/>
        </p:nvSpPr>
        <p:spPr>
          <a:xfrm>
            <a:off x="467544" y="3284984"/>
            <a:ext cx="7958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dirty="0" smtClean="0"/>
              <a:t>Carreguem les ortofotografies a Arcmap i en seleccionem diversos punts per a mesurar-ne l’error.  Aquest és de 4-5 cm</a:t>
            </a:r>
            <a:endParaRPr lang="ca-ES" sz="2400" dirty="0"/>
          </a:p>
        </p:txBody>
      </p:sp>
      <p:pic>
        <p:nvPicPr>
          <p:cNvPr id="3" name="12.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975540" y="303312"/>
            <a:ext cx="609600" cy="609600"/>
          </a:xfrm>
          <a:prstGeom prst="rect">
            <a:avLst/>
          </a:prstGeom>
        </p:spPr>
      </p:pic>
      <p:pic>
        <p:nvPicPr>
          <p:cNvPr id="4" name="12.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16155" y="303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7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37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87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37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6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881" y="3604469"/>
            <a:ext cx="32131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01393"/>
            <a:ext cx="3189288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7" y="2492896"/>
            <a:ext cx="5328592" cy="368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50825"/>
            <a:ext cx="8389937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6 CuadroTexto"/>
          <p:cNvSpPr txBox="1">
            <a:spLocks noChangeArrowheads="1"/>
          </p:cNvSpPr>
          <p:nvPr/>
        </p:nvSpPr>
        <p:spPr bwMode="auto">
          <a:xfrm>
            <a:off x="390412" y="908720"/>
            <a:ext cx="8429738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a-ES" altLang="en-US" sz="3000" b="1" dirty="0" smtClean="0">
                <a:solidFill>
                  <a:srgbClr val="002060"/>
                </a:solidFill>
              </a:rPr>
              <a:t>Fase Experimental II: Treball de Laboratori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a-ES" sz="2800" b="1" i="1" dirty="0" smtClean="0">
                <a:solidFill>
                  <a:srgbClr val="002060"/>
                </a:solidFill>
              </a:rPr>
              <a:t>Índex de vegetació</a:t>
            </a:r>
            <a:r>
              <a:rPr lang="ca-ES" sz="2800" i="1" dirty="0" smtClean="0">
                <a:solidFill>
                  <a:srgbClr val="002060"/>
                </a:solidFill>
              </a:rPr>
              <a:t>, planimetria i Model 3D.</a:t>
            </a:r>
            <a:endParaRPr lang="ca-ES" altLang="en-US" sz="3000" b="1" i="1" dirty="0">
              <a:solidFill>
                <a:srgbClr val="002060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79513" y="1787332"/>
            <a:ext cx="842493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a-ES" sz="2100" dirty="0" smtClean="0"/>
              <a:t>Obtenim els diferents índex </a:t>
            </a:r>
            <a:r>
              <a:rPr lang="ca-ES" sz="2100" dirty="0"/>
              <a:t>de </a:t>
            </a:r>
            <a:r>
              <a:rPr lang="ca-ES" sz="2100" dirty="0" smtClean="0"/>
              <a:t>vegetació realitzant operacions algebraiques amb les diferents bandes de les ortofotografies obtingudes.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a-ES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a-ES" sz="24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512244"/>
            <a:ext cx="4008289" cy="952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1835696" y="6500862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/>
              <a:t>Agrocam/ ENDVI			Agrocam/GNDVI</a:t>
            </a:r>
            <a:endParaRPr lang="ca-ES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691680" y="6165304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/>
              <a:t>Comparativa NDVI Banyeres  amb prospecció </a:t>
            </a:r>
            <a:r>
              <a:rPr lang="ca-ES" dirty="0" smtClean="0"/>
              <a:t>georadar</a:t>
            </a:r>
            <a:r>
              <a:rPr lang="ca-ES" dirty="0" smtClean="0"/>
              <a:t> SOT. Podem detectar 4 zones de </a:t>
            </a:r>
            <a:r>
              <a:rPr lang="ca-ES" dirty="0" smtClean="0"/>
              <a:t>coincidència.</a:t>
            </a:r>
            <a:endParaRPr lang="ca-ES" dirty="0" smtClean="0"/>
          </a:p>
        </p:txBody>
      </p:sp>
      <p:pic>
        <p:nvPicPr>
          <p:cNvPr id="3" name="13.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52120" y="332656"/>
            <a:ext cx="609600" cy="609600"/>
          </a:xfrm>
          <a:prstGeom prst="rect">
            <a:avLst/>
          </a:prstGeom>
        </p:spPr>
      </p:pic>
      <p:pic>
        <p:nvPicPr>
          <p:cNvPr id="4" name="13.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331273" y="346869"/>
            <a:ext cx="609600" cy="609600"/>
          </a:xfrm>
          <a:prstGeom prst="rect">
            <a:avLst/>
          </a:prstGeom>
        </p:spPr>
      </p:pic>
      <p:pic>
        <p:nvPicPr>
          <p:cNvPr id="5" name="13.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03504" y="356270"/>
            <a:ext cx="609600" cy="609600"/>
          </a:xfrm>
          <a:prstGeom prst="rect">
            <a:avLst/>
          </a:prstGeom>
        </p:spPr>
      </p:pic>
      <p:pic>
        <p:nvPicPr>
          <p:cNvPr id="7" name="13.4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655397" y="3733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1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57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1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747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2247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2747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3247"/>
                            </p:stCondLst>
                            <p:childTnLst>
                              <p:par>
                                <p:cTn id="2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3747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10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4801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52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Imagen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632" y="2826695"/>
            <a:ext cx="4049552" cy="233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50825"/>
            <a:ext cx="8389937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6 CuadroTexto"/>
          <p:cNvSpPr txBox="1">
            <a:spLocks noChangeArrowheads="1"/>
          </p:cNvSpPr>
          <p:nvPr/>
        </p:nvSpPr>
        <p:spPr bwMode="auto">
          <a:xfrm>
            <a:off x="390412" y="908720"/>
            <a:ext cx="8429738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a-ES" altLang="en-US" sz="3000" b="1" dirty="0" smtClean="0">
                <a:solidFill>
                  <a:srgbClr val="002060"/>
                </a:solidFill>
              </a:rPr>
              <a:t>Fase Experimental II: Treball de Laboratori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a-ES" sz="2800" i="1" dirty="0" smtClean="0">
                <a:solidFill>
                  <a:srgbClr val="002060"/>
                </a:solidFill>
              </a:rPr>
              <a:t>Índex de vegetació, </a:t>
            </a:r>
            <a:r>
              <a:rPr lang="ca-ES" sz="2800" b="1" i="1" dirty="0" smtClean="0">
                <a:solidFill>
                  <a:srgbClr val="002060"/>
                </a:solidFill>
              </a:rPr>
              <a:t>planimetria i Model 3D.</a:t>
            </a:r>
            <a:endParaRPr lang="ca-ES" altLang="en-US" sz="3000" b="1" i="1" dirty="0">
              <a:solidFill>
                <a:srgbClr val="002060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79513" y="1772816"/>
            <a:ext cx="84249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a-ES" sz="2000" dirty="0" smtClean="0"/>
              <a:t>S’estudia la planimetria a </a:t>
            </a:r>
            <a:r>
              <a:rPr lang="ca-ES" sz="2000" dirty="0"/>
              <a:t>l’ortofotografia del Turó de </a:t>
            </a:r>
            <a:r>
              <a:rPr lang="ca-ES" sz="2000" dirty="0" smtClean="0"/>
              <a:t>Céllecs</a:t>
            </a:r>
            <a:r>
              <a:rPr lang="ca-ES" sz="2000" dirty="0"/>
              <a:t> </a:t>
            </a:r>
            <a:r>
              <a:rPr lang="ca-ES" sz="2000" dirty="0" smtClean="0"/>
              <a:t>tot generant un polígon coincident amb una secció de mur. Aquest manté totes les propietats i correspondències geomètriques.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a-ES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a-ES" sz="24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a-ES" sz="24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a-ES" sz="24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a-ES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a-ES" sz="2400" dirty="0" smtClean="0"/>
          </a:p>
          <a:p>
            <a:pPr algn="just"/>
            <a:endParaRPr lang="ca-ES" sz="20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a-ES" sz="2000" dirty="0" smtClean="0"/>
              <a:t>La generació del model 3D és molt semblant als altres processaments tret que necessitem imatges captades en diferents angles i que cal un augment en la qualitat de la generació dels Núvols de punts.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943208"/>
            <a:ext cx="3459825" cy="1925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43208"/>
            <a:ext cx="3103430" cy="1925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19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50825"/>
            <a:ext cx="8389937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6 CuadroTexto"/>
          <p:cNvSpPr txBox="1">
            <a:spLocks noChangeArrowheads="1"/>
          </p:cNvSpPr>
          <p:nvPr/>
        </p:nvSpPr>
        <p:spPr bwMode="auto">
          <a:xfrm>
            <a:off x="390412" y="908720"/>
            <a:ext cx="84297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a-ES" altLang="en-US" sz="3000" b="1" dirty="0">
                <a:solidFill>
                  <a:srgbClr val="002060"/>
                </a:solidFill>
              </a:rPr>
              <a:t>Conclusions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251520" y="1427292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2400" dirty="0"/>
              <a:t>H</a:t>
            </a:r>
            <a:r>
              <a:rPr lang="ca-ES" sz="2400" dirty="0" smtClean="0"/>
              <a:t>em estudiat </a:t>
            </a:r>
            <a:r>
              <a:rPr lang="ca-ES" sz="2400" dirty="0"/>
              <a:t>la legislació vigent per a drons, les seves tipologies i les seves aplicacions en Arqueologia i </a:t>
            </a:r>
            <a:r>
              <a:rPr lang="ca-ES" sz="2400" dirty="0" smtClean="0"/>
              <a:t>Agricultura tot estudiat les àrees necessàries per a crear i estudiar ortofotografies de precisió utilitzant múltiples sensors.</a:t>
            </a:r>
            <a:endParaRPr lang="ca-ES" sz="2400" dirty="0"/>
          </a:p>
        </p:txBody>
      </p:sp>
      <p:sp>
        <p:nvSpPr>
          <p:cNvPr id="3" name="2 CuadroTexto"/>
          <p:cNvSpPr txBox="1"/>
          <p:nvPr/>
        </p:nvSpPr>
        <p:spPr>
          <a:xfrm>
            <a:off x="430213" y="2924944"/>
            <a:ext cx="8389937" cy="193899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000" dirty="0" smtClean="0"/>
              <a:t>Cerca sensor NIR integrable al Dron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000" dirty="0" smtClean="0"/>
              <a:t>Estudi Hardware i sensor.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000" dirty="0" smtClean="0"/>
              <a:t>Aplicacions fotogrametria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000" dirty="0" smtClean="0"/>
              <a:t>Programació i execució vols.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000" dirty="0" smtClean="0"/>
              <a:t>Programació scripts edició metadades.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000" dirty="0" smtClean="0"/>
              <a:t>Creació metodologia per a generar ortofotografies integrant els  dos sensors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000" dirty="0" smtClean="0"/>
              <a:t>Generació ortofotografies precises.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000" dirty="0" smtClean="0"/>
              <a:t>Estudi índex de vegetació.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a-ES" sz="2000" dirty="0" smtClean="0"/>
              <a:t>Estudi planimetria .</a:t>
            </a:r>
            <a:endParaRPr lang="ca-ES" sz="2000" dirty="0"/>
          </a:p>
        </p:txBody>
      </p:sp>
      <p:sp>
        <p:nvSpPr>
          <p:cNvPr id="4" name="3 CuadroTexto"/>
          <p:cNvSpPr txBox="1"/>
          <p:nvPr/>
        </p:nvSpPr>
        <p:spPr>
          <a:xfrm>
            <a:off x="251520" y="4863936"/>
            <a:ext cx="85686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2400" dirty="0" smtClean="0"/>
              <a:t>S’han </a:t>
            </a:r>
            <a:r>
              <a:rPr lang="ca-ES" sz="2400" dirty="0"/>
              <a:t>assolit els objectius plantejats de manera satisfactòria tot integrant les imatges obtingudes de dues càmeres per a la generació d’ortomosaics que hem pogut utilitzar segons el que havíem planificat.</a:t>
            </a:r>
          </a:p>
        </p:txBody>
      </p:sp>
      <p:pic>
        <p:nvPicPr>
          <p:cNvPr id="5" name="15.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28878" y="299120"/>
            <a:ext cx="609600" cy="609600"/>
          </a:xfrm>
          <a:prstGeom prst="rect">
            <a:avLst/>
          </a:prstGeom>
        </p:spPr>
      </p:pic>
      <p:pic>
        <p:nvPicPr>
          <p:cNvPr id="6" name="15.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64288" y="299120"/>
            <a:ext cx="609600" cy="609600"/>
          </a:xfrm>
          <a:prstGeom prst="rect">
            <a:avLst/>
          </a:prstGeom>
        </p:spPr>
      </p:pic>
      <p:pic>
        <p:nvPicPr>
          <p:cNvPr id="7" name="15.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28384" y="299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5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37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9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6329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7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50825"/>
            <a:ext cx="8389937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288032" y="1628800"/>
            <a:ext cx="8604448" cy="3777331"/>
          </a:xfrm>
        </p:spPr>
        <p:txBody>
          <a:bodyPr rtlCol="0">
            <a:normAutofit fontScale="85000" lnSpcReduction="10000"/>
          </a:bodyPr>
          <a:lstStyle/>
          <a:p>
            <a:pPr marL="514350" indent="-514350" algn="just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+mj-lt"/>
              <a:buAutoNum type="arabicParenR"/>
              <a:defRPr/>
            </a:pPr>
            <a:r>
              <a:rPr lang="ca-ES" sz="3900" dirty="0" smtClean="0"/>
              <a:t>Introducció, enfocament i objectius </a:t>
            </a:r>
          </a:p>
          <a:p>
            <a:pPr marL="514350" indent="-514350" algn="just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+mj-lt"/>
              <a:buAutoNum type="arabicParenR"/>
              <a:defRPr/>
            </a:pPr>
            <a:r>
              <a:rPr lang="ca-ES" sz="3900" dirty="0" smtClean="0"/>
              <a:t>Drons, lleis i aplicació en arqueologia i agricultura</a:t>
            </a:r>
            <a:endParaRPr lang="ca-ES" sz="3900" dirty="0"/>
          </a:p>
          <a:p>
            <a:pPr marL="514350" indent="-514350" algn="just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+mj-lt"/>
              <a:buAutoNum type="arabicParenR"/>
              <a:defRPr/>
            </a:pPr>
            <a:r>
              <a:rPr lang="ca-ES" sz="3900" dirty="0" smtClean="0"/>
              <a:t>Metodologia</a:t>
            </a:r>
            <a:r>
              <a:rPr lang="ca-ES" sz="3900" dirty="0"/>
              <a:t>: Selecció Hardware i Software</a:t>
            </a:r>
          </a:p>
          <a:p>
            <a:pPr marL="514350" indent="-514350" algn="just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+mj-lt"/>
              <a:buAutoNum type="arabicParenR"/>
              <a:defRPr/>
            </a:pPr>
            <a:r>
              <a:rPr lang="ca-ES" sz="3900" dirty="0" smtClean="0"/>
              <a:t>Fase Experimental I: Treball de Camp</a:t>
            </a:r>
            <a:endParaRPr lang="ca-ES" sz="3900" dirty="0"/>
          </a:p>
          <a:p>
            <a:pPr marL="514350" indent="-514350" algn="just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+mj-lt"/>
              <a:buAutoNum type="arabicParenR"/>
              <a:defRPr/>
            </a:pPr>
            <a:r>
              <a:rPr lang="ca-ES" sz="3900" dirty="0" smtClean="0"/>
              <a:t>Fase Experimental II: Treball de Laboratori</a:t>
            </a:r>
          </a:p>
          <a:p>
            <a:pPr marL="514350" indent="-514350" algn="just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+mj-lt"/>
              <a:buAutoNum type="arabicParenR"/>
              <a:defRPr/>
            </a:pPr>
            <a:r>
              <a:rPr lang="ca-ES" sz="3900" dirty="0" smtClean="0"/>
              <a:t>Conclusions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None/>
              <a:defRPr/>
            </a:pPr>
            <a:endParaRPr lang="ca-ES" sz="2800" dirty="0" smtClean="0"/>
          </a:p>
          <a:p>
            <a:pPr marL="514350" indent="-5143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+mj-lt"/>
              <a:buAutoNum type="arabicParenR"/>
              <a:defRPr/>
            </a:pPr>
            <a:endParaRPr lang="en-US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pic>
        <p:nvPicPr>
          <p:cNvPr id="5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34686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50825"/>
            <a:ext cx="8389937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1 Marcador de contenido"/>
          <p:cNvSpPr>
            <a:spLocks noGrp="1"/>
          </p:cNvSpPr>
          <p:nvPr>
            <p:ph idx="1"/>
          </p:nvPr>
        </p:nvSpPr>
        <p:spPr>
          <a:xfrm>
            <a:off x="395288" y="1355290"/>
            <a:ext cx="8424862" cy="3081822"/>
          </a:xfrm>
        </p:spPr>
        <p:txBody>
          <a:bodyPr/>
          <a:lstStyle/>
          <a:p>
            <a:pPr algn="just"/>
            <a:r>
              <a:rPr lang="ca-ES" altLang="en-US" sz="2300" dirty="0" smtClean="0"/>
              <a:t>Durant l’última dècada estem sentint parlar molt dels drons. Aquests estan esdevenint una alternativa factible als sistemes tradicionals de captació d’imatges aèries</a:t>
            </a:r>
            <a:r>
              <a:rPr lang="ca-ES" sz="2300" dirty="0" smtClean="0"/>
              <a:t>. </a:t>
            </a:r>
          </a:p>
          <a:p>
            <a:pPr algn="just"/>
            <a:r>
              <a:rPr lang="ca-ES" sz="2300" dirty="0" smtClean="0"/>
              <a:t>Això els ha fet un centre d’atenció de diferents organismes Estatals i Internacionals en vies de la seva regulació.</a:t>
            </a:r>
          </a:p>
          <a:p>
            <a:pPr algn="just"/>
            <a:r>
              <a:rPr lang="ca-ES" sz="2300" dirty="0" smtClean="0"/>
              <a:t>Aquest interès s’ha estès a disciplines tan diverses com l‘Arqueologia i l’Agricultura gràcies a la reducció del cost que suposa el seu ús per a captar imatges aèries.</a:t>
            </a:r>
            <a:endParaRPr lang="es-ES" sz="2300" dirty="0" smtClean="0"/>
          </a:p>
        </p:txBody>
      </p:sp>
      <p:sp>
        <p:nvSpPr>
          <p:cNvPr id="4100" name="2 CuadroTexto"/>
          <p:cNvSpPr txBox="1">
            <a:spLocks noChangeArrowheads="1"/>
          </p:cNvSpPr>
          <p:nvPr/>
        </p:nvSpPr>
        <p:spPr bwMode="auto">
          <a:xfrm>
            <a:off x="395287" y="908720"/>
            <a:ext cx="56165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a-ES" altLang="en-US" sz="2400" b="1" dirty="0" smtClean="0">
                <a:solidFill>
                  <a:srgbClr val="002060"/>
                </a:solidFill>
              </a:rPr>
              <a:t>Introducció, enfocament i objectius </a:t>
            </a:r>
            <a:endParaRPr lang="ca-ES" altLang="en-US" sz="2400" b="1" dirty="0">
              <a:solidFill>
                <a:srgbClr val="002060"/>
              </a:solidFill>
            </a:endParaRPr>
          </a:p>
        </p:txBody>
      </p:sp>
      <p:grpSp>
        <p:nvGrpSpPr>
          <p:cNvPr id="5" name="4 Grupo"/>
          <p:cNvGrpSpPr>
            <a:grpSpLocks/>
          </p:cNvGrpSpPr>
          <p:nvPr/>
        </p:nvGrpSpPr>
        <p:grpSpPr bwMode="auto">
          <a:xfrm>
            <a:off x="72009" y="4437112"/>
            <a:ext cx="8964487" cy="2431435"/>
            <a:chOff x="594558" y="3573016"/>
            <a:chExt cx="8201637" cy="2052892"/>
          </a:xfrm>
        </p:grpSpPr>
        <p:sp>
          <p:nvSpPr>
            <p:cNvPr id="4102" name="3 CuadroTexto"/>
            <p:cNvSpPr txBox="1">
              <a:spLocks noChangeArrowheads="1"/>
            </p:cNvSpPr>
            <p:nvPr/>
          </p:nvSpPr>
          <p:spPr bwMode="auto">
            <a:xfrm>
              <a:off x="594558" y="3573016"/>
              <a:ext cx="3858680" cy="2052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5750" indent="-285750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 typeface="Wingdings" pitchFamily="2" charset="2"/>
                <a:buChar char="Ø"/>
              </a:pPr>
              <a:r>
                <a:rPr lang="ca-ES" altLang="en-US" sz="1900" dirty="0" smtClean="0"/>
                <a:t>Que és un UAV, quins organismes els regulen i lleis s’hi apliquen.</a:t>
              </a:r>
            </a:p>
            <a:p>
              <a:pPr algn="just" eaLnBrk="1" hangingPunct="1">
                <a:spcBef>
                  <a:spcPct val="0"/>
                </a:spcBef>
                <a:buFont typeface="Wingdings" pitchFamily="2" charset="2"/>
                <a:buChar char="Ø"/>
              </a:pPr>
              <a:r>
                <a:rPr lang="ca-ES" altLang="en-US" sz="1900" dirty="0"/>
                <a:t>Anàlisi aplicacions i tècniques utilitzades en fotogrametria per a  Agricultura de Precisió i </a:t>
              </a:r>
              <a:r>
                <a:rPr lang="ca-ES" altLang="en-US" sz="1900" dirty="0" smtClean="0"/>
                <a:t>Arqueologia</a:t>
              </a:r>
            </a:p>
            <a:p>
              <a:pPr algn="just" eaLnBrk="1" hangingPunct="1">
                <a:spcBef>
                  <a:spcPct val="0"/>
                </a:spcBef>
                <a:buFont typeface="Wingdings" pitchFamily="2" charset="2"/>
                <a:buChar char="Ø"/>
              </a:pPr>
              <a:r>
                <a:rPr lang="ca-ES" altLang="en-US" sz="1900" dirty="0" smtClean="0"/>
                <a:t>Processament </a:t>
              </a:r>
              <a:r>
                <a:rPr lang="ca-ES" altLang="en-US" sz="1900" dirty="0"/>
                <a:t>ortofotografies per a us en Agricultura i Arqueologia</a:t>
              </a:r>
              <a:r>
                <a:rPr lang="ca-ES" altLang="en-US" sz="1900" dirty="0" smtClean="0"/>
                <a:t>.</a:t>
              </a:r>
            </a:p>
            <a:p>
              <a:pPr marL="0" indent="0" algn="just" eaLnBrk="1" hangingPunct="1">
                <a:spcBef>
                  <a:spcPct val="0"/>
                </a:spcBef>
                <a:buNone/>
              </a:pPr>
              <a:endParaRPr lang="ca-ES" altLang="en-US" sz="1900" i="1" dirty="0" smtClean="0"/>
            </a:p>
          </p:txBody>
        </p:sp>
        <p:sp>
          <p:nvSpPr>
            <p:cNvPr id="4103" name="6 CuadroTexto"/>
            <p:cNvSpPr txBox="1">
              <a:spLocks noChangeArrowheads="1"/>
            </p:cNvSpPr>
            <p:nvPr/>
          </p:nvSpPr>
          <p:spPr bwMode="auto">
            <a:xfrm>
              <a:off x="4402204" y="3573016"/>
              <a:ext cx="4393991" cy="1559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5750" indent="-285750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 typeface="Wingdings" pitchFamily="2" charset="2"/>
                <a:buChar char="Ø"/>
              </a:pPr>
              <a:r>
                <a:rPr lang="ca-ES" altLang="en-US" sz="1900" dirty="0"/>
                <a:t>Selecció UAV i sensor NIR </a:t>
              </a:r>
              <a:r>
                <a:rPr lang="ca-ES" altLang="en-US" sz="1900" dirty="0" smtClean="0"/>
                <a:t>econòmics</a:t>
              </a:r>
            </a:p>
            <a:p>
              <a:pPr algn="just" eaLnBrk="1" hangingPunct="1">
                <a:spcBef>
                  <a:spcPct val="0"/>
                </a:spcBef>
                <a:buFont typeface="Wingdings" pitchFamily="2" charset="2"/>
                <a:buChar char="Ø"/>
              </a:pPr>
              <a:r>
                <a:rPr lang="ca-ES" altLang="en-US" sz="1900" dirty="0" smtClean="0"/>
                <a:t>Integració imatges obtingudes per el dron i un sensor extern per a la creació ortofotografies precises.</a:t>
              </a:r>
            </a:p>
            <a:p>
              <a:pPr algn="just" eaLnBrk="1" hangingPunct="1">
                <a:spcBef>
                  <a:spcPct val="0"/>
                </a:spcBef>
                <a:buFont typeface="Wingdings" pitchFamily="2" charset="2"/>
                <a:buChar char="Ø"/>
              </a:pPr>
              <a:r>
                <a:rPr lang="ca-ES" altLang="en-US" sz="1900" dirty="0" smtClean="0"/>
                <a:t>Aplicar tècnica d’Agricultura en Arqueologia, l’Índex de Vegetació.</a:t>
              </a:r>
              <a:endParaRPr lang="ca-ES" altLang="en-US" sz="1900" dirty="0"/>
            </a:p>
          </p:txBody>
        </p:sp>
      </p:grpSp>
      <p:pic>
        <p:nvPicPr>
          <p:cNvPr id="4" name="3.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92280" y="261020"/>
            <a:ext cx="609600" cy="609600"/>
          </a:xfrm>
          <a:prstGeom prst="rect">
            <a:avLst/>
          </a:prstGeom>
        </p:spPr>
      </p:pic>
      <p:pic>
        <p:nvPicPr>
          <p:cNvPr id="6" name="3.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84368" y="2606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47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3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50825"/>
            <a:ext cx="8389937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1 Marcador de contenido"/>
          <p:cNvSpPr>
            <a:spLocks noGrp="1"/>
          </p:cNvSpPr>
          <p:nvPr>
            <p:ph idx="1"/>
          </p:nvPr>
        </p:nvSpPr>
        <p:spPr>
          <a:xfrm>
            <a:off x="331190" y="1556792"/>
            <a:ext cx="8208963" cy="1349375"/>
          </a:xfrm>
        </p:spPr>
        <p:txBody>
          <a:bodyPr/>
          <a:lstStyle/>
          <a:p>
            <a:pPr algn="just" eaLnBrk="1" hangingPunct="1"/>
            <a:r>
              <a:rPr lang="ca-ES" altLang="en-US" sz="2300" dirty="0" smtClean="0"/>
              <a:t>Els drons, UAV, </a:t>
            </a:r>
            <a:r>
              <a:rPr lang="ca-ES" altLang="en-US" sz="2300" dirty="0" smtClean="0"/>
              <a:t>RPAs</a:t>
            </a:r>
            <a:r>
              <a:rPr lang="ca-ES" altLang="en-US" sz="2300" dirty="0" smtClean="0"/>
              <a:t> són el </a:t>
            </a:r>
            <a:r>
              <a:rPr lang="ca-ES" sz="2400" dirty="0"/>
              <a:t>conjunt d’aeronaus que volen sens un pilot a bord, i que poden, o bé ser controlades plenament per el pilot remot, aeronaus controlades per control remot, o be ser programades i ser completament </a:t>
            </a:r>
            <a:r>
              <a:rPr lang="ca-ES" sz="2400" dirty="0" smtClean="0"/>
              <a:t>autònomes.</a:t>
            </a:r>
          </a:p>
          <a:p>
            <a:pPr marL="0" indent="0" algn="just" eaLnBrk="1" hangingPunct="1">
              <a:buNone/>
            </a:pPr>
            <a:endParaRPr lang="ca-ES" altLang="en-US" sz="2300" dirty="0" smtClean="0"/>
          </a:p>
        </p:txBody>
      </p:sp>
      <p:sp>
        <p:nvSpPr>
          <p:cNvPr id="5124" name="2 CuadroTexto"/>
          <p:cNvSpPr txBox="1">
            <a:spLocks noChangeArrowheads="1"/>
          </p:cNvSpPr>
          <p:nvPr/>
        </p:nvSpPr>
        <p:spPr bwMode="auto">
          <a:xfrm>
            <a:off x="395288" y="908720"/>
            <a:ext cx="712946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a-ES" altLang="en-US" sz="3000" b="1" dirty="0" smtClean="0">
                <a:solidFill>
                  <a:srgbClr val="002060"/>
                </a:solidFill>
              </a:rPr>
              <a:t>Drons</a:t>
            </a:r>
            <a:r>
              <a:rPr lang="ca-ES" altLang="en-US" sz="2400" b="1" dirty="0" smtClean="0">
                <a:solidFill>
                  <a:srgbClr val="002060"/>
                </a:solidFill>
              </a:rPr>
              <a:t>, </a:t>
            </a:r>
            <a:r>
              <a:rPr lang="ca-ES" altLang="en-US" sz="2200" i="1" dirty="0" smtClean="0">
                <a:solidFill>
                  <a:srgbClr val="002060"/>
                </a:solidFill>
              </a:rPr>
              <a:t>lleis</a:t>
            </a:r>
            <a:r>
              <a:rPr lang="ca-ES" altLang="en-US" sz="2200" b="1" i="1" dirty="0" smtClean="0">
                <a:solidFill>
                  <a:srgbClr val="002060"/>
                </a:solidFill>
              </a:rPr>
              <a:t> </a:t>
            </a:r>
            <a:r>
              <a:rPr lang="ca-ES" altLang="en-US" sz="2200" i="1" dirty="0" smtClean="0">
                <a:solidFill>
                  <a:srgbClr val="002060"/>
                </a:solidFill>
              </a:rPr>
              <a:t>i aplicació en arqueologia i agricultura</a:t>
            </a:r>
            <a:endParaRPr lang="ca-ES" altLang="en-US" sz="2200" i="1" dirty="0">
              <a:solidFill>
                <a:srgbClr val="002060"/>
              </a:solidFill>
            </a:endParaRPr>
          </a:p>
        </p:txBody>
      </p:sp>
      <p:sp>
        <p:nvSpPr>
          <p:cNvPr id="4" name="3 CuadroTexto"/>
          <p:cNvSpPr txBox="1">
            <a:spLocks noChangeArrowheads="1"/>
          </p:cNvSpPr>
          <p:nvPr/>
        </p:nvSpPr>
        <p:spPr bwMode="auto">
          <a:xfrm>
            <a:off x="2411760" y="4031438"/>
            <a:ext cx="1296144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just" eaLnBrk="1" hangingPunct="1">
              <a:spcBef>
                <a:spcPct val="0"/>
              </a:spcBef>
              <a:buNone/>
            </a:pPr>
            <a:r>
              <a:rPr lang="ca-ES" altLang="en-US" sz="2300" i="1" dirty="0" smtClean="0"/>
              <a:t>Vertical</a:t>
            </a:r>
          </a:p>
        </p:txBody>
      </p:sp>
      <p:sp>
        <p:nvSpPr>
          <p:cNvPr id="5126" name="1 Marcador de contenido"/>
          <p:cNvSpPr txBox="1">
            <a:spLocks/>
          </p:cNvSpPr>
          <p:nvPr/>
        </p:nvSpPr>
        <p:spPr bwMode="auto">
          <a:xfrm>
            <a:off x="467544" y="3112735"/>
            <a:ext cx="8019317" cy="739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ctr" eaLnBrk="1" hangingPunct="1">
              <a:buNone/>
            </a:pPr>
            <a:r>
              <a:rPr lang="ca-ES" altLang="en-US" sz="2400" dirty="0" smtClean="0"/>
              <a:t>        Es </a:t>
            </a:r>
            <a:r>
              <a:rPr lang="ca-ES" altLang="en-US" sz="2400" dirty="0"/>
              <a:t>classifiquen segons </a:t>
            </a:r>
            <a:r>
              <a:rPr lang="ca-ES" altLang="en-US" sz="2400" dirty="0" smtClean="0"/>
              <a:t>l’enlairament </a:t>
            </a:r>
            <a:endParaRPr lang="en-US" altLang="en-US" sz="2400" dirty="0"/>
          </a:p>
        </p:txBody>
      </p:sp>
      <p:grpSp>
        <p:nvGrpSpPr>
          <p:cNvPr id="3" name="2 Grupo"/>
          <p:cNvGrpSpPr/>
          <p:nvPr/>
        </p:nvGrpSpPr>
        <p:grpSpPr>
          <a:xfrm>
            <a:off x="3276600" y="3645024"/>
            <a:ext cx="2374900" cy="287338"/>
            <a:chOff x="3276600" y="3645024"/>
            <a:chExt cx="2374900" cy="287338"/>
          </a:xfrm>
        </p:grpSpPr>
        <p:cxnSp>
          <p:nvCxnSpPr>
            <p:cNvPr id="8" name="7 Conector recto de flecha"/>
            <p:cNvCxnSpPr/>
            <p:nvPr/>
          </p:nvCxnSpPr>
          <p:spPr>
            <a:xfrm flipH="1">
              <a:off x="3276600" y="3645024"/>
              <a:ext cx="1187450" cy="28733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8 Conector recto de flecha"/>
            <p:cNvCxnSpPr/>
            <p:nvPr/>
          </p:nvCxnSpPr>
          <p:spPr>
            <a:xfrm>
              <a:off x="4464050" y="3645024"/>
              <a:ext cx="1187450" cy="28733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5 CuadroTexto"/>
          <p:cNvSpPr txBox="1"/>
          <p:nvPr/>
        </p:nvSpPr>
        <p:spPr>
          <a:xfrm>
            <a:off x="1691680" y="4387481"/>
            <a:ext cx="2988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itchFamily="49" charset="0"/>
              <a:buChar char="o"/>
            </a:pPr>
            <a:r>
              <a:rPr lang="ca-ES" dirty="0" smtClean="0"/>
              <a:t>Ala rotativa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ca-ES" dirty="0" smtClean="0"/>
              <a:t>Helicòpters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ca-ES" dirty="0" smtClean="0"/>
              <a:t>Multirotors</a:t>
            </a:r>
            <a:endParaRPr lang="ca-ES" dirty="0" smtClean="0"/>
          </a:p>
        </p:txBody>
      </p:sp>
      <p:grpSp>
        <p:nvGrpSpPr>
          <p:cNvPr id="10" name="9 Grupo"/>
          <p:cNvGrpSpPr/>
          <p:nvPr/>
        </p:nvGrpSpPr>
        <p:grpSpPr>
          <a:xfrm>
            <a:off x="3923928" y="4005064"/>
            <a:ext cx="4616225" cy="1235834"/>
            <a:chOff x="3942643" y="4146854"/>
            <a:chExt cx="4616225" cy="1235834"/>
          </a:xfrm>
        </p:grpSpPr>
        <p:pic>
          <p:nvPicPr>
            <p:cNvPr id="1027" name="Imagen 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1011" y="4146854"/>
              <a:ext cx="2107857" cy="1235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Imagen 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2643" y="4146854"/>
              <a:ext cx="2450830" cy="1231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13 CuadroTexto"/>
          <p:cNvSpPr txBox="1">
            <a:spLocks noChangeArrowheads="1"/>
          </p:cNvSpPr>
          <p:nvPr/>
        </p:nvSpPr>
        <p:spPr bwMode="auto">
          <a:xfrm>
            <a:off x="5146990" y="4062844"/>
            <a:ext cx="1585250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just" eaLnBrk="1" hangingPunct="1">
              <a:spcBef>
                <a:spcPct val="0"/>
              </a:spcBef>
              <a:buNone/>
            </a:pPr>
            <a:r>
              <a:rPr lang="ca-ES" altLang="en-US" sz="2300" i="1" dirty="0" smtClean="0"/>
              <a:t>Horitzontal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1691680" y="5517232"/>
            <a:ext cx="2988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itchFamily="49" charset="0"/>
              <a:buChar char="o"/>
            </a:pPr>
            <a:r>
              <a:rPr lang="ca-ES" dirty="0" smtClean="0"/>
              <a:t>Auto sustentats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ca-ES" dirty="0" smtClean="0"/>
              <a:t>Dirigibles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ca-ES" dirty="0" smtClean="0"/>
              <a:t>Globus </a:t>
            </a:r>
            <a:r>
              <a:rPr lang="ca-ES" dirty="0" smtClean="0"/>
              <a:t>aerostàtics</a:t>
            </a:r>
            <a:endParaRPr lang="ca-ES" dirty="0" smtClean="0"/>
          </a:p>
        </p:txBody>
      </p:sp>
      <p:pic>
        <p:nvPicPr>
          <p:cNvPr id="1028" name="Imagen 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722" y="5229200"/>
            <a:ext cx="1468438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Imagen 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445" y="5229200"/>
            <a:ext cx="1731963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24 CuadroTexto"/>
          <p:cNvSpPr txBox="1"/>
          <p:nvPr/>
        </p:nvSpPr>
        <p:spPr>
          <a:xfrm>
            <a:off x="5184006" y="4365104"/>
            <a:ext cx="2988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itchFamily="49" charset="0"/>
              <a:buChar char="o"/>
            </a:pPr>
            <a:r>
              <a:rPr lang="ca-ES" dirty="0" smtClean="0"/>
              <a:t>Ala Flexible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ca-ES" dirty="0" smtClean="0"/>
              <a:t>Parapent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ca-ES" dirty="0" smtClean="0"/>
              <a:t>Ala Delta</a:t>
            </a:r>
          </a:p>
        </p:txBody>
      </p:sp>
      <p:sp>
        <p:nvSpPr>
          <p:cNvPr id="26" name="25 CuadroTexto"/>
          <p:cNvSpPr txBox="1"/>
          <p:nvPr/>
        </p:nvSpPr>
        <p:spPr>
          <a:xfrm>
            <a:off x="5111998" y="5530006"/>
            <a:ext cx="2988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itchFamily="49" charset="0"/>
              <a:buChar char="o"/>
            </a:pPr>
            <a:r>
              <a:rPr lang="ca-ES" dirty="0" smtClean="0"/>
              <a:t>Ala fixa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ca-ES" dirty="0" smtClean="0"/>
              <a:t>Aeroplans</a:t>
            </a:r>
          </a:p>
        </p:txBody>
      </p:sp>
      <p:pic>
        <p:nvPicPr>
          <p:cNvPr id="1030" name="Imagen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28" y="4222278"/>
            <a:ext cx="1354137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Imagen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709" y="4221088"/>
            <a:ext cx="15652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Imagen 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733" y="5517232"/>
            <a:ext cx="2012950" cy="1049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4.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678203" y="260648"/>
            <a:ext cx="609600" cy="609600"/>
          </a:xfrm>
          <a:prstGeom prst="rect">
            <a:avLst/>
          </a:prstGeom>
        </p:spPr>
      </p:pic>
      <p:pic>
        <p:nvPicPr>
          <p:cNvPr id="5" name="4.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7760" y="260648"/>
            <a:ext cx="609600" cy="609600"/>
          </a:xfrm>
          <a:prstGeom prst="rect">
            <a:avLst/>
          </a:prstGeom>
        </p:spPr>
      </p:pic>
      <p:pic>
        <p:nvPicPr>
          <p:cNvPr id="7" name="4.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066856" y="2606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5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7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6414"/>
                            </p:stCondLst>
                            <p:childTnLst>
                              <p:par>
                                <p:cTn id="34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414"/>
                            </p:stCondLst>
                            <p:childTnLst>
                              <p:par>
                                <p:cTn id="6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5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4" grpId="1"/>
      <p:bldP spid="6" grpId="0"/>
      <p:bldP spid="6" grpId="1"/>
      <p:bldP spid="14" grpId="0"/>
      <p:bldP spid="20" grpId="0"/>
      <p:bldP spid="20" grpId="1"/>
      <p:bldP spid="25" grpId="2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51520" y="1511781"/>
            <a:ext cx="8568630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ca-ES" sz="2100" dirty="0"/>
              <a:t>El pilot ha de ser major d’edat i tenir titulació en vigor.</a:t>
            </a:r>
            <a:endParaRPr lang="es-ES" sz="2100" dirty="0"/>
          </a:p>
          <a:p>
            <a:pPr marL="342900" lvl="0" indent="-342900">
              <a:buFont typeface="Arial" pitchFamily="34" charset="0"/>
              <a:buChar char="•"/>
            </a:pPr>
            <a:r>
              <a:rPr lang="ca-ES" sz="2100" dirty="0"/>
              <a:t>Per a realitzar treballs comercials cal fer-ho per un ens o persona registrat com a Operador i ser pilot titulat.</a:t>
            </a:r>
            <a:endParaRPr lang="es-ES" sz="2100" dirty="0"/>
          </a:p>
          <a:p>
            <a:pPr marL="342900" lvl="0" indent="-342900">
              <a:buFont typeface="Arial" pitchFamily="34" charset="0"/>
              <a:buChar char="•"/>
            </a:pPr>
            <a:r>
              <a:rPr lang="ca-ES" sz="2100" dirty="0"/>
              <a:t>Els operadors han de disposar d’una assegurança de responsabilitat civil o be de garantia financera.</a:t>
            </a:r>
            <a:endParaRPr lang="es-ES" sz="2100" dirty="0"/>
          </a:p>
          <a:p>
            <a:pPr marL="342900" lvl="0" indent="-342900">
              <a:buFont typeface="Arial" pitchFamily="34" charset="0"/>
              <a:buChar char="•"/>
            </a:pPr>
            <a:r>
              <a:rPr lang="ca-ES" sz="2100" dirty="0"/>
              <a:t>No es pot volar per damunt de nuclis urbans sense l’autorització de l’AESA.</a:t>
            </a:r>
            <a:endParaRPr lang="es-ES" sz="2100" dirty="0"/>
          </a:p>
          <a:p>
            <a:pPr marL="342900" lvl="0" indent="-342900">
              <a:buFont typeface="Arial" pitchFamily="34" charset="0"/>
              <a:buChar char="•"/>
            </a:pPr>
            <a:r>
              <a:rPr lang="ca-ES" sz="2100" dirty="0"/>
              <a:t>No es permet volar per damunt  de persones sense l’autorització de l’AESA</a:t>
            </a:r>
            <a:endParaRPr lang="es-ES" sz="2100" dirty="0"/>
          </a:p>
          <a:p>
            <a:pPr marL="342900" lvl="0" indent="-342900">
              <a:buFont typeface="Arial" pitchFamily="34" charset="0"/>
              <a:buChar char="•"/>
            </a:pPr>
            <a:r>
              <a:rPr lang="ca-ES" sz="2100" dirty="0"/>
              <a:t>No es pot volar de nit </a:t>
            </a:r>
            <a:r>
              <a:rPr lang="ca-ES" sz="2100" dirty="0" smtClean="0"/>
              <a:t>sense  </a:t>
            </a:r>
            <a:r>
              <a:rPr lang="ca-ES" sz="2100" dirty="0"/>
              <a:t>l’autorització de l’AESA.</a:t>
            </a:r>
            <a:endParaRPr lang="es-ES" sz="2100" dirty="0"/>
          </a:p>
          <a:p>
            <a:pPr marL="342900" lvl="0" indent="-342900">
              <a:buFont typeface="Arial" pitchFamily="34" charset="0"/>
              <a:buChar char="•"/>
            </a:pPr>
            <a:r>
              <a:rPr lang="ca-ES" sz="2100" dirty="0"/>
              <a:t>Hi ha d’haver una distancia mínima de 8km a qualsevol aeroport.</a:t>
            </a:r>
            <a:endParaRPr lang="es-ES" sz="2100" dirty="0"/>
          </a:p>
          <a:p>
            <a:pPr marL="342900" lvl="0" indent="-342900">
              <a:buFont typeface="Arial" pitchFamily="34" charset="0"/>
              <a:buChar char="•"/>
            </a:pPr>
            <a:r>
              <a:rPr lang="ca-ES" sz="2100" dirty="0"/>
              <a:t>El límit d’alçada del vol és de 120 metres.</a:t>
            </a:r>
            <a:endParaRPr lang="es-ES" sz="2100" dirty="0"/>
          </a:p>
          <a:p>
            <a:pPr marL="342900" lvl="0" indent="-342900">
              <a:buFont typeface="Arial" pitchFamily="34" charset="0"/>
              <a:buChar char="•"/>
            </a:pPr>
            <a:r>
              <a:rPr lang="ca-ES" sz="2100" dirty="0" smtClean="0"/>
              <a:t>S’ha de volar el UAV a una distancia visual màxima de 500 metres en condicions visuals òptimes.</a:t>
            </a:r>
            <a:endParaRPr lang="es-ES" sz="2100" dirty="0" smtClean="0"/>
          </a:p>
          <a:p>
            <a:endParaRPr lang="ca-ES" sz="21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50825"/>
            <a:ext cx="8389937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6 CuadroTexto"/>
          <p:cNvSpPr txBox="1">
            <a:spLocks noChangeArrowheads="1"/>
          </p:cNvSpPr>
          <p:nvPr/>
        </p:nvSpPr>
        <p:spPr bwMode="auto">
          <a:xfrm>
            <a:off x="395288" y="858778"/>
            <a:ext cx="669699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a-ES" altLang="en-US" sz="2200" i="1" dirty="0">
                <a:solidFill>
                  <a:srgbClr val="002060"/>
                </a:solidFill>
              </a:rPr>
              <a:t>Drons</a:t>
            </a:r>
            <a:r>
              <a:rPr lang="ca-ES" altLang="en-US" sz="2400" i="1" dirty="0">
                <a:solidFill>
                  <a:srgbClr val="002060"/>
                </a:solidFill>
              </a:rPr>
              <a:t>, </a:t>
            </a:r>
            <a:r>
              <a:rPr lang="ca-ES" altLang="en-US" sz="3000" b="1" dirty="0">
                <a:solidFill>
                  <a:srgbClr val="002060"/>
                </a:solidFill>
              </a:rPr>
              <a:t>lleis</a:t>
            </a:r>
            <a:r>
              <a:rPr lang="ca-ES" altLang="en-US" sz="2400" dirty="0">
                <a:solidFill>
                  <a:srgbClr val="002060"/>
                </a:solidFill>
              </a:rPr>
              <a:t> </a:t>
            </a:r>
            <a:r>
              <a:rPr lang="ca-ES" altLang="en-US" sz="2200" i="1" dirty="0">
                <a:solidFill>
                  <a:srgbClr val="002060"/>
                </a:solidFill>
              </a:rPr>
              <a:t>i aplicació en arqueologia i agricultura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187624" y="5385410"/>
            <a:ext cx="691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ca-ES" sz="2000" b="1" dirty="0"/>
              <a:t>Real Decreto 1036/2017, de 15 de </a:t>
            </a:r>
            <a:r>
              <a:rPr lang="ca-ES" sz="2000" b="1" dirty="0"/>
              <a:t>diciembre</a:t>
            </a:r>
            <a:r>
              <a:rPr lang="ca-ES" sz="2000" b="1" dirty="0"/>
              <a:t>, </a:t>
            </a:r>
            <a:r>
              <a:rPr lang="ca-ES" sz="2000" b="1" dirty="0"/>
              <a:t>utilización</a:t>
            </a:r>
            <a:r>
              <a:rPr lang="ca-ES" sz="2000" b="1" dirty="0"/>
              <a:t> civil de las </a:t>
            </a:r>
            <a:r>
              <a:rPr lang="ca-ES" sz="2000" b="1" dirty="0"/>
              <a:t>aeronaves</a:t>
            </a:r>
            <a:r>
              <a:rPr lang="ca-ES" sz="2000" b="1" dirty="0"/>
              <a:t> pilotades por control </a:t>
            </a:r>
            <a:r>
              <a:rPr lang="ca-ES" sz="2000" b="1" dirty="0" smtClean="0"/>
              <a:t>remoto</a:t>
            </a:r>
            <a:endParaRPr lang="ca-ES" sz="2000" b="1" dirty="0"/>
          </a:p>
        </p:txBody>
      </p:sp>
      <p:sp>
        <p:nvSpPr>
          <p:cNvPr id="13" name="1 Marcador de contenido"/>
          <p:cNvSpPr>
            <a:spLocks noGrp="1"/>
          </p:cNvSpPr>
          <p:nvPr>
            <p:ph idx="1"/>
          </p:nvPr>
        </p:nvSpPr>
        <p:spPr>
          <a:xfrm>
            <a:off x="331190" y="1700808"/>
            <a:ext cx="8208963" cy="3528392"/>
          </a:xfrm>
        </p:spPr>
        <p:txBody>
          <a:bodyPr/>
          <a:lstStyle/>
          <a:p>
            <a:pPr algn="just" eaLnBrk="1" hangingPunct="1"/>
            <a:r>
              <a:rPr lang="ca-ES" sz="2400" dirty="0" smtClean="0"/>
              <a:t>Els drons operen sobre espais aeris no segregats. Aquests estan regulats per normativa aeronàutica que s’estudia i regula des de diferents organismes nacionals i internacionals.</a:t>
            </a:r>
          </a:p>
          <a:p>
            <a:pPr algn="just" eaLnBrk="1" hangingPunct="1"/>
            <a:r>
              <a:rPr lang="ca-ES" sz="2400" dirty="0" smtClean="0"/>
              <a:t>Els internacionals son: la Organització d’Aviació </a:t>
            </a:r>
            <a:r>
              <a:rPr lang="ca-ES" sz="2400" dirty="0"/>
              <a:t>Civil Internacional </a:t>
            </a:r>
            <a:r>
              <a:rPr lang="ca-ES" sz="2400" dirty="0" smtClean="0"/>
              <a:t>(OACI) per part de les Nacions Unides i </a:t>
            </a:r>
            <a:r>
              <a:rPr lang="ca-ES" sz="2400" dirty="0"/>
              <a:t>l</a:t>
            </a:r>
            <a:r>
              <a:rPr lang="ca-ES" sz="2400" dirty="0" smtClean="0"/>
              <a:t>’Agencia </a:t>
            </a:r>
            <a:r>
              <a:rPr lang="ca-ES" sz="2400" dirty="0"/>
              <a:t>Europea de Seguretat </a:t>
            </a:r>
            <a:r>
              <a:rPr lang="ca-ES" sz="2400" dirty="0" smtClean="0"/>
              <a:t>Aèria (EASA) a nivell Europeu. </a:t>
            </a:r>
          </a:p>
          <a:p>
            <a:pPr algn="just" eaLnBrk="1" hangingPunct="1"/>
            <a:r>
              <a:rPr lang="ca-ES" sz="2400" dirty="0" smtClean="0"/>
              <a:t>A nivell nacional l’Agencia </a:t>
            </a:r>
            <a:r>
              <a:rPr lang="ca-ES" sz="2400" dirty="0"/>
              <a:t>Estatal de Seguretat Aèria </a:t>
            </a:r>
            <a:r>
              <a:rPr lang="ca-ES" sz="2400" dirty="0" smtClean="0"/>
              <a:t>(AESA), és qui ha promogut el redactat de la llei vigent.  </a:t>
            </a:r>
          </a:p>
          <a:p>
            <a:pPr marL="0" indent="0" algn="just" eaLnBrk="1" hangingPunct="1">
              <a:buNone/>
            </a:pPr>
            <a:endParaRPr lang="ca-ES" altLang="en-US" sz="2300" dirty="0" smtClean="0"/>
          </a:p>
        </p:txBody>
      </p:sp>
      <p:pic>
        <p:nvPicPr>
          <p:cNvPr id="3" name="5.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79865" y="346869"/>
            <a:ext cx="609600" cy="609600"/>
          </a:xfrm>
          <a:prstGeom prst="rect">
            <a:avLst/>
          </a:prstGeom>
        </p:spPr>
      </p:pic>
      <p:pic>
        <p:nvPicPr>
          <p:cNvPr id="4" name="5.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10450" y="346869"/>
            <a:ext cx="609600" cy="609600"/>
          </a:xfrm>
          <a:prstGeom prst="rect">
            <a:avLst/>
          </a:prstGeom>
        </p:spPr>
      </p:pic>
      <p:pic>
        <p:nvPicPr>
          <p:cNvPr id="6" name="5.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98185" y="3468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6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274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332"/>
                            </p:stCondLst>
                            <p:childTnLst>
                              <p:par>
                                <p:cTn id="1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02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586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5" grpId="0"/>
      <p:bldP spid="1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270" y="4149080"/>
            <a:ext cx="4149962" cy="2515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Imagen 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308" y="4124109"/>
            <a:ext cx="2972766" cy="240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Imagen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077072"/>
            <a:ext cx="3384376" cy="2519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50825"/>
            <a:ext cx="8389937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6 CuadroTexto"/>
          <p:cNvSpPr txBox="1">
            <a:spLocks noChangeArrowheads="1"/>
          </p:cNvSpPr>
          <p:nvPr/>
        </p:nvSpPr>
        <p:spPr bwMode="auto">
          <a:xfrm>
            <a:off x="395288" y="908720"/>
            <a:ext cx="79211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a-ES" altLang="en-US" sz="2200" i="1" dirty="0">
                <a:solidFill>
                  <a:srgbClr val="002060"/>
                </a:solidFill>
              </a:rPr>
              <a:t>Drons, lleis </a:t>
            </a:r>
            <a:r>
              <a:rPr lang="ca-ES" altLang="en-US" sz="2400" dirty="0">
                <a:solidFill>
                  <a:srgbClr val="002060"/>
                </a:solidFill>
              </a:rPr>
              <a:t>i </a:t>
            </a:r>
            <a:r>
              <a:rPr lang="ca-ES" altLang="en-US" sz="3000" b="1" dirty="0">
                <a:solidFill>
                  <a:srgbClr val="002060"/>
                </a:solidFill>
              </a:rPr>
              <a:t>aplicació en arqueologia i agricultura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529208" y="1384177"/>
            <a:ext cx="8147248" cy="3124943"/>
          </a:xfrm>
        </p:spPr>
        <p:txBody>
          <a:bodyPr/>
          <a:lstStyle/>
          <a:p>
            <a:pPr algn="just"/>
            <a:r>
              <a:rPr lang="ca-ES" sz="2400" dirty="0" smtClean="0"/>
              <a:t>L’ús dels drons en arqueologia i agricultura es centra en al seva capacitat d’obtenció de fotografies aèries de manera àgil i econòmica.</a:t>
            </a:r>
            <a:endParaRPr lang="ca-ES" sz="2400" dirty="0"/>
          </a:p>
          <a:p>
            <a:pPr algn="just"/>
            <a:r>
              <a:rPr lang="ca-ES" sz="2400" dirty="0" smtClean="0"/>
              <a:t>La fotogrametria ens permet obtenir ortofotografies que utilitzarem en arqueologia per a la planimetria i en agricultura per a estudis d’índex de vegetació, també ens ajudarà a crear models 3D per a arqueologia.</a:t>
            </a:r>
            <a:endParaRPr lang="ca-ES" sz="2400" dirty="0"/>
          </a:p>
        </p:txBody>
      </p:sp>
      <p:pic>
        <p:nvPicPr>
          <p:cNvPr id="2" name="6.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38274" y="299120"/>
            <a:ext cx="609600" cy="609600"/>
          </a:xfrm>
          <a:prstGeom prst="rect">
            <a:avLst/>
          </a:prstGeom>
        </p:spPr>
      </p:pic>
      <p:pic>
        <p:nvPicPr>
          <p:cNvPr id="3" name="6.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355432" y="299120"/>
            <a:ext cx="609600" cy="609600"/>
          </a:xfrm>
          <a:prstGeom prst="rect">
            <a:avLst/>
          </a:prstGeom>
        </p:spPr>
      </p:pic>
      <p:pic>
        <p:nvPicPr>
          <p:cNvPr id="4" name="6.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86736" y="299120"/>
            <a:ext cx="609600" cy="609600"/>
          </a:xfrm>
          <a:prstGeom prst="rect">
            <a:avLst/>
          </a:prstGeom>
        </p:spPr>
      </p:pic>
      <p:pic>
        <p:nvPicPr>
          <p:cNvPr id="7" name="6.4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706816" y="318170"/>
            <a:ext cx="609600" cy="609600"/>
          </a:xfrm>
          <a:prstGeom prst="rect">
            <a:avLst/>
          </a:prstGeom>
        </p:spPr>
      </p:pic>
      <p:pic>
        <p:nvPicPr>
          <p:cNvPr id="8" name="6.5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16416" y="2991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36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1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52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6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191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691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9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1651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2151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80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50825"/>
            <a:ext cx="8389937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6 CuadroTexto"/>
          <p:cNvSpPr txBox="1">
            <a:spLocks noChangeArrowheads="1"/>
          </p:cNvSpPr>
          <p:nvPr/>
        </p:nvSpPr>
        <p:spPr bwMode="auto">
          <a:xfrm>
            <a:off x="395288" y="908720"/>
            <a:ext cx="669699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200" i="1" dirty="0">
                <a:solidFill>
                  <a:srgbClr val="002060"/>
                </a:solidFill>
              </a:rPr>
              <a:t>Metodologia</a:t>
            </a:r>
            <a:r>
              <a:rPr lang="it-IT" altLang="en-US" sz="2400" dirty="0">
                <a:solidFill>
                  <a:srgbClr val="002060"/>
                </a:solidFill>
              </a:rPr>
              <a:t>: </a:t>
            </a:r>
            <a:r>
              <a:rPr lang="it-IT" altLang="en-US" sz="3000" b="1" dirty="0">
                <a:solidFill>
                  <a:srgbClr val="002060"/>
                </a:solidFill>
              </a:rPr>
              <a:t>Selecció</a:t>
            </a:r>
            <a:r>
              <a:rPr lang="it-IT" altLang="en-US" sz="2400" dirty="0">
                <a:solidFill>
                  <a:srgbClr val="002060"/>
                </a:solidFill>
              </a:rPr>
              <a:t> </a:t>
            </a:r>
            <a:r>
              <a:rPr lang="it-IT" altLang="en-US" sz="3000" b="1" dirty="0">
                <a:solidFill>
                  <a:srgbClr val="002060"/>
                </a:solidFill>
              </a:rPr>
              <a:t>Hardware</a:t>
            </a:r>
            <a:r>
              <a:rPr lang="it-IT" altLang="en-US" sz="2400" dirty="0">
                <a:solidFill>
                  <a:srgbClr val="002060"/>
                </a:solidFill>
              </a:rPr>
              <a:t> i </a:t>
            </a:r>
            <a:r>
              <a:rPr lang="it-IT" altLang="en-US" sz="2200" i="1" dirty="0" smtClean="0">
                <a:solidFill>
                  <a:srgbClr val="002060"/>
                </a:solidFill>
              </a:rPr>
              <a:t>Software</a:t>
            </a:r>
            <a:endParaRPr lang="it-IT" altLang="en-US" sz="2200" i="1" dirty="0">
              <a:solidFill>
                <a:srgbClr val="002060"/>
              </a:solidFill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57200" y="1456185"/>
            <a:ext cx="8147248" cy="3124943"/>
          </a:xfrm>
        </p:spPr>
        <p:txBody>
          <a:bodyPr/>
          <a:lstStyle/>
          <a:p>
            <a:pPr algn="just"/>
            <a:r>
              <a:rPr lang="ca-ES" sz="2200" dirty="0" smtClean="0"/>
              <a:t>Per a dur a terme l’estudi necessitem un DRON i un sensor capaç de captar imatges en espectre de llum proper a l’infraroig o NIR.</a:t>
            </a:r>
          </a:p>
          <a:p>
            <a:pPr algn="just"/>
            <a:r>
              <a:rPr lang="ca-ES" sz="2200" dirty="0" smtClean="0"/>
              <a:t>Aquest DRON i sensor han de ser econòmics i els hem de poder adaptar per a que ens permetin integrar les seves fotografies.</a:t>
            </a:r>
          </a:p>
          <a:p>
            <a:pPr algn="just"/>
            <a:r>
              <a:rPr lang="ca-ES" sz="2200" dirty="0" smtClean="0"/>
              <a:t>El dron triat és el DJI Mavic Pro i la càmera </a:t>
            </a:r>
            <a:r>
              <a:rPr lang="ca-ES" sz="2200" dirty="0" smtClean="0"/>
              <a:t>l’Agrocam</a:t>
            </a:r>
            <a:r>
              <a:rPr lang="ca-ES" sz="2200" dirty="0" smtClean="0"/>
              <a:t>. Tots dos disposen d’un sensor de 12 </a:t>
            </a:r>
            <a:r>
              <a:rPr lang="ca-ES" sz="2200" dirty="0" smtClean="0"/>
              <a:t>Mpixels</a:t>
            </a:r>
            <a:r>
              <a:rPr lang="ca-ES" sz="2200" dirty="0"/>
              <a:t>.</a:t>
            </a:r>
            <a:r>
              <a:rPr lang="ca-ES" sz="2200" dirty="0" smtClean="0"/>
              <a:t> El primer treballa en espectres RGB i la segona en  NIR/G/B. </a:t>
            </a:r>
            <a:endParaRPr lang="ca-ES" sz="2200" dirty="0"/>
          </a:p>
        </p:txBody>
      </p:sp>
      <p:pic>
        <p:nvPicPr>
          <p:cNvPr id="1026" name="Imagen 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39" y="4326652"/>
            <a:ext cx="4402877" cy="205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comp-ja9csdbsimgimage" descr="Descripción: 8cdb66_7a7535b338e6402099a89b34d3ca7b24~mv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551" y="4092642"/>
            <a:ext cx="3762921" cy="250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Imagen 3310" descr="Descripción: Foto 14-5-19 10 50 0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094" y="4036277"/>
            <a:ext cx="3568090" cy="270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7.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28184" y="299120"/>
            <a:ext cx="609600" cy="609600"/>
          </a:xfrm>
          <a:prstGeom prst="rect">
            <a:avLst/>
          </a:prstGeom>
        </p:spPr>
      </p:pic>
      <p:pic>
        <p:nvPicPr>
          <p:cNvPr id="3" name="7.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939011" y="307975"/>
            <a:ext cx="609600" cy="609600"/>
          </a:xfrm>
          <a:prstGeom prst="rect">
            <a:avLst/>
          </a:prstGeom>
        </p:spPr>
      </p:pic>
      <p:pic>
        <p:nvPicPr>
          <p:cNvPr id="4" name="7.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40352" y="3079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2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15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6428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6928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16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50825"/>
            <a:ext cx="8389937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6 CuadroTexto"/>
          <p:cNvSpPr txBox="1">
            <a:spLocks noChangeArrowheads="1"/>
          </p:cNvSpPr>
          <p:nvPr/>
        </p:nvSpPr>
        <p:spPr bwMode="auto">
          <a:xfrm>
            <a:off x="395288" y="908720"/>
            <a:ext cx="669699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2200" i="1" dirty="0" smtClean="0">
                <a:solidFill>
                  <a:srgbClr val="002060"/>
                </a:solidFill>
              </a:rPr>
              <a:t>Metodologia</a:t>
            </a:r>
            <a:r>
              <a:rPr lang="it-IT" altLang="en-US" sz="2400" dirty="0" smtClean="0">
                <a:solidFill>
                  <a:srgbClr val="002060"/>
                </a:solidFill>
              </a:rPr>
              <a:t>: </a:t>
            </a:r>
            <a:r>
              <a:rPr lang="it-IT" altLang="en-US" sz="3000" b="1" dirty="0">
                <a:solidFill>
                  <a:srgbClr val="002060"/>
                </a:solidFill>
              </a:rPr>
              <a:t>Selecció</a:t>
            </a:r>
            <a:r>
              <a:rPr lang="it-IT" altLang="en-US" sz="2200" i="1" dirty="0">
                <a:solidFill>
                  <a:srgbClr val="002060"/>
                </a:solidFill>
              </a:rPr>
              <a:t> Hardware </a:t>
            </a:r>
            <a:r>
              <a:rPr lang="it-IT" altLang="en-US" sz="2400" dirty="0">
                <a:solidFill>
                  <a:srgbClr val="002060"/>
                </a:solidFill>
              </a:rPr>
              <a:t>i </a:t>
            </a:r>
            <a:r>
              <a:rPr lang="it-IT" altLang="en-US" sz="3000" b="1" dirty="0">
                <a:solidFill>
                  <a:srgbClr val="002060"/>
                </a:solidFill>
              </a:rPr>
              <a:t>Software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62372" y="1340769"/>
            <a:ext cx="7926052" cy="1872208"/>
          </a:xfrm>
        </p:spPr>
        <p:txBody>
          <a:bodyPr/>
          <a:lstStyle/>
          <a:p>
            <a:pPr algn="just"/>
            <a:r>
              <a:rPr lang="ca-ES" sz="2000" dirty="0" smtClean="0"/>
              <a:t>El treball requereix la selecció de programari que permetrà:</a:t>
            </a:r>
          </a:p>
          <a:p>
            <a:pPr lvl="1" algn="just">
              <a:buFont typeface="Courier New" pitchFamily="49" charset="0"/>
              <a:buChar char="o"/>
            </a:pPr>
            <a:r>
              <a:rPr lang="ca-ES" sz="2000" dirty="0" smtClean="0"/>
              <a:t>Crear </a:t>
            </a:r>
            <a:r>
              <a:rPr lang="ca-ES" sz="2000" dirty="0"/>
              <a:t>i planificar les rutes de  vol del UAV,  controlar-lo  a ell i  als sensors de captura </a:t>
            </a:r>
            <a:r>
              <a:rPr lang="ca-ES" sz="2000" dirty="0" smtClean="0"/>
              <a:t>d’imatge. </a:t>
            </a:r>
            <a:endParaRPr lang="ca-ES" sz="1000" dirty="0" smtClean="0"/>
          </a:p>
          <a:p>
            <a:pPr marL="457200" lvl="1" indent="0" algn="just">
              <a:buNone/>
            </a:pPr>
            <a:endParaRPr lang="ca-ES" sz="2400" b="1" i="1" dirty="0" smtClean="0"/>
          </a:p>
        </p:txBody>
      </p:sp>
      <p:sp>
        <p:nvSpPr>
          <p:cNvPr id="2" name="1 CuadroTexto"/>
          <p:cNvSpPr txBox="1"/>
          <p:nvPr/>
        </p:nvSpPr>
        <p:spPr>
          <a:xfrm>
            <a:off x="2267744" y="2380818"/>
            <a:ext cx="468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b="1" i="1" dirty="0"/>
              <a:t>DroneDeploy		Pix4DCapture</a:t>
            </a:r>
            <a:endParaRPr lang="ca-ES" sz="20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642" y="3717032"/>
            <a:ext cx="5741723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899592" y="2701369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Courier New" pitchFamily="49" charset="0"/>
              <a:buChar char="o"/>
            </a:pPr>
            <a:r>
              <a:rPr lang="ca-ES" sz="2000" dirty="0"/>
              <a:t>Processar les imatges obtingudes, extreure’n i afegir-hi les metadades necessàries i generar Ortofotografies per a aplicar: Índex de vegetació, generar models 3D i fer estudis de </a:t>
            </a:r>
            <a:r>
              <a:rPr lang="ca-ES" sz="2000" dirty="0" smtClean="0"/>
              <a:t>planimetria</a:t>
            </a:r>
            <a:endParaRPr lang="ca-ES" sz="2000" dirty="0"/>
          </a:p>
        </p:txBody>
      </p:sp>
      <p:pic>
        <p:nvPicPr>
          <p:cNvPr id="4" name="8.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48264" y="346075"/>
            <a:ext cx="609600" cy="609600"/>
          </a:xfrm>
          <a:prstGeom prst="rect">
            <a:avLst/>
          </a:prstGeom>
        </p:spPr>
      </p:pic>
      <p:pic>
        <p:nvPicPr>
          <p:cNvPr id="5" name="8.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65132" y="346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86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3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37" y="4020244"/>
            <a:ext cx="2849563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Imagen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23" y="4104282"/>
            <a:ext cx="4027487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06552"/>
            <a:ext cx="60579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47" y="4012807"/>
            <a:ext cx="4048125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50825"/>
            <a:ext cx="8389937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6 CuadroTexto"/>
          <p:cNvSpPr txBox="1">
            <a:spLocks noChangeArrowheads="1"/>
          </p:cNvSpPr>
          <p:nvPr/>
        </p:nvSpPr>
        <p:spPr bwMode="auto">
          <a:xfrm>
            <a:off x="390412" y="908719"/>
            <a:ext cx="669699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3000" b="1" dirty="0">
                <a:solidFill>
                  <a:srgbClr val="002060"/>
                </a:solidFill>
              </a:rPr>
              <a:t>Fase Experimental I: Treball de Camp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30213" y="1484784"/>
            <a:ext cx="7926052" cy="1584176"/>
          </a:xfrm>
        </p:spPr>
        <p:txBody>
          <a:bodyPr/>
          <a:lstStyle/>
          <a:p>
            <a:pPr marL="0" indent="0" algn="just">
              <a:buNone/>
            </a:pPr>
            <a:r>
              <a:rPr lang="ca-ES" sz="2200" dirty="0" smtClean="0"/>
              <a:t>En aquesta fase s’han escollit </a:t>
            </a:r>
            <a:r>
              <a:rPr lang="ca-ES" sz="2200" dirty="0"/>
              <a:t>quatre zones </a:t>
            </a:r>
            <a:r>
              <a:rPr lang="ca-ES" sz="2200" dirty="0" smtClean="0"/>
              <a:t>i s’hi ha planificat i executat els vols. A  </a:t>
            </a:r>
            <a:r>
              <a:rPr lang="ca-ES" sz="2200" dirty="0"/>
              <a:t>tres </a:t>
            </a:r>
            <a:r>
              <a:rPr lang="ca-ES" sz="2200" dirty="0" smtClean="0"/>
              <a:t>d’aquestes zones els vols es realitzaran integrant el sensor del Dron amb el de la càmera Agrocam.</a:t>
            </a:r>
          </a:p>
          <a:p>
            <a:pPr marL="457200" lvl="1" indent="0" algn="just">
              <a:buNone/>
            </a:pPr>
            <a:endParaRPr lang="ca-ES" sz="2400" b="1" i="1" dirty="0" smtClean="0"/>
          </a:p>
        </p:txBody>
      </p:sp>
      <p:sp>
        <p:nvSpPr>
          <p:cNvPr id="2" name="1 CuadroTexto"/>
          <p:cNvSpPr txBox="1"/>
          <p:nvPr/>
        </p:nvSpPr>
        <p:spPr>
          <a:xfrm>
            <a:off x="-36512" y="3284984"/>
            <a:ext cx="849694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2" algn="just"/>
            <a:r>
              <a:rPr lang="ca-ES" sz="2200" dirty="0"/>
              <a:t>Es creen i planifiquen les rutes de  vol del UAV. Tot tenint en compte el nº de fotografies, </a:t>
            </a:r>
            <a:r>
              <a:rPr lang="ca-ES" sz="2200" dirty="0" smtClean="0"/>
              <a:t>superfície, temps </a:t>
            </a:r>
            <a:r>
              <a:rPr lang="ca-ES" sz="2200" dirty="0"/>
              <a:t>i alçada de vol.  </a:t>
            </a:r>
          </a:p>
          <a:p>
            <a:pPr algn="just"/>
            <a:endParaRPr lang="ca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1115616" y="2564904"/>
            <a:ext cx="59717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2200" b="1" dirty="0" smtClean="0"/>
              <a:t>- Banyeres del Penedès	  - Turó de Cellecs</a:t>
            </a:r>
            <a:endParaRPr lang="ca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1115616" y="2937138"/>
            <a:ext cx="59717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200" b="1" dirty="0"/>
              <a:t>- Vinyes Can </a:t>
            </a:r>
            <a:r>
              <a:rPr lang="ca-ES" sz="2200" b="1" dirty="0"/>
              <a:t>Güeto</a:t>
            </a:r>
            <a:r>
              <a:rPr lang="ca-ES" sz="2200" b="1" dirty="0"/>
              <a:t> </a:t>
            </a:r>
            <a:r>
              <a:rPr lang="ca-ES" sz="2200" b="1" dirty="0" smtClean="0"/>
              <a:t>	  - Sant </a:t>
            </a:r>
            <a:r>
              <a:rPr lang="ca-ES" sz="2200" b="1" dirty="0"/>
              <a:t>Elies de </a:t>
            </a:r>
            <a:r>
              <a:rPr lang="ca-ES" sz="2200" b="1" dirty="0" smtClean="0"/>
              <a:t>Mediona</a:t>
            </a:r>
            <a:r>
              <a:rPr lang="ca-ES" dirty="0"/>
              <a:t>	</a:t>
            </a:r>
          </a:p>
          <a:p>
            <a:endParaRPr lang="ca-ES" dirty="0"/>
          </a:p>
        </p:txBody>
      </p:sp>
      <p:pic>
        <p:nvPicPr>
          <p:cNvPr id="5" name="9.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58569" y="250353"/>
            <a:ext cx="609600" cy="609600"/>
          </a:xfrm>
          <a:prstGeom prst="rect">
            <a:avLst/>
          </a:prstGeom>
        </p:spPr>
      </p:pic>
      <p:pic>
        <p:nvPicPr>
          <p:cNvPr id="7" name="9.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02624" y="250353"/>
            <a:ext cx="609600" cy="609600"/>
          </a:xfrm>
          <a:prstGeom prst="rect">
            <a:avLst/>
          </a:prstGeom>
        </p:spPr>
      </p:pic>
      <p:pic>
        <p:nvPicPr>
          <p:cNvPr id="1027" name="Imagen 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610" y="4030860"/>
            <a:ext cx="3752411" cy="222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362" y="4065018"/>
            <a:ext cx="1776413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Imagen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93" y="4204692"/>
            <a:ext cx="4360863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Imagen 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126" y="4512170"/>
            <a:ext cx="2601912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44" y="4119933"/>
            <a:ext cx="4048125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386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062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62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34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1019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3519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4019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6519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7019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9519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3089</TotalTime>
  <Words>1290</Words>
  <Application>Microsoft Office PowerPoint</Application>
  <PresentationFormat>Presentación en pantalla (4:3)</PresentationFormat>
  <Paragraphs>124</Paragraphs>
  <Slides>15</Slides>
  <Notes>0</Notes>
  <HiddenSlides>0</HiddenSlides>
  <MMClips>34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6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TMB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Esteve Ribas, Jordi</dc:creator>
  <cp:lastModifiedBy>Jordi Esteve Ribas</cp:lastModifiedBy>
  <cp:revision>219</cp:revision>
  <dcterms:created xsi:type="dcterms:W3CDTF">2018-10-27T08:02:06Z</dcterms:created>
  <dcterms:modified xsi:type="dcterms:W3CDTF">2019-06-19T21:50:06Z</dcterms:modified>
</cp:coreProperties>
</file>